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b" ContentType="application/vnd.ms-excel.sheet.binary.macroEnabled.12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49" r:id="rId3"/>
    <p:sldId id="323" r:id="rId4"/>
    <p:sldId id="276" r:id="rId5"/>
    <p:sldId id="289" r:id="rId6"/>
    <p:sldId id="322" r:id="rId7"/>
    <p:sldId id="324" r:id="rId8"/>
    <p:sldId id="344" r:id="rId9"/>
    <p:sldId id="273" r:id="rId10"/>
    <p:sldId id="275" r:id="rId11"/>
    <p:sldId id="321" r:id="rId12"/>
    <p:sldId id="342" r:id="rId13"/>
    <p:sldId id="257" r:id="rId14"/>
    <p:sldId id="363" r:id="rId15"/>
    <p:sldId id="355" r:id="rId16"/>
    <p:sldId id="285" r:id="rId17"/>
    <p:sldId id="283" r:id="rId18"/>
    <p:sldId id="338" r:id="rId19"/>
    <p:sldId id="341" r:id="rId20"/>
    <p:sldId id="287" r:id="rId21"/>
    <p:sldId id="288" r:id="rId22"/>
    <p:sldId id="356" r:id="rId23"/>
    <p:sldId id="292" r:id="rId24"/>
    <p:sldId id="317" r:id="rId25"/>
    <p:sldId id="339" r:id="rId26"/>
    <p:sldId id="340" r:id="rId27"/>
    <p:sldId id="357" r:id="rId28"/>
    <p:sldId id="327" r:id="rId29"/>
    <p:sldId id="328" r:id="rId30"/>
    <p:sldId id="329" r:id="rId31"/>
    <p:sldId id="331" r:id="rId32"/>
    <p:sldId id="332" r:id="rId33"/>
    <p:sldId id="343" r:id="rId34"/>
    <p:sldId id="333" r:id="rId35"/>
    <p:sldId id="358" r:id="rId36"/>
    <p:sldId id="295" r:id="rId37"/>
    <p:sldId id="263" r:id="rId38"/>
    <p:sldId id="296" r:id="rId39"/>
    <p:sldId id="297" r:id="rId40"/>
    <p:sldId id="298" r:id="rId41"/>
    <p:sldId id="359" r:id="rId42"/>
    <p:sldId id="301" r:id="rId43"/>
    <p:sldId id="291" r:id="rId44"/>
    <p:sldId id="302" r:id="rId45"/>
    <p:sldId id="347" r:id="rId46"/>
    <p:sldId id="360" r:id="rId47"/>
    <p:sldId id="312" r:id="rId48"/>
    <p:sldId id="314" r:id="rId49"/>
    <p:sldId id="345" r:id="rId50"/>
    <p:sldId id="350" r:id="rId51"/>
    <p:sldId id="351" r:id="rId52"/>
    <p:sldId id="352" r:id="rId53"/>
    <p:sldId id="354" r:id="rId54"/>
    <p:sldId id="348" r:id="rId55"/>
    <p:sldId id="36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RIUS" id="{54A45B92-B386-4097-9E00-059822B15A00}">
          <p14:sldIdLst>
            <p14:sldId id="256"/>
            <p14:sldId id="349"/>
          </p14:sldIdLst>
        </p14:section>
        <p14:section name="Motivation" id="{F91D9EBD-B672-4303-8545-1D06A8853999}">
          <p14:sldIdLst>
            <p14:sldId id="323"/>
            <p14:sldId id="276"/>
            <p14:sldId id="289"/>
            <p14:sldId id="322"/>
            <p14:sldId id="324"/>
            <p14:sldId id="344"/>
            <p14:sldId id="273"/>
            <p14:sldId id="275"/>
            <p14:sldId id="321"/>
            <p14:sldId id="342"/>
            <p14:sldId id="257"/>
            <p14:sldId id="363"/>
          </p14:sldIdLst>
        </p14:section>
        <p14:section name="SIRIUS Goals, and building blocks" id="{C6B1A20B-0C62-460E-99B5-26F009EBB5E2}">
          <p14:sldIdLst>
            <p14:sldId id="355"/>
            <p14:sldId id="285"/>
            <p14:sldId id="283"/>
            <p14:sldId id="338"/>
            <p14:sldId id="341"/>
            <p14:sldId id="287"/>
            <p14:sldId id="288"/>
          </p14:sldIdLst>
        </p14:section>
        <p14:section name="Data Description" id="{61BB5737-3AA8-4C7E-9F1F-E92B0919CA46}">
          <p14:sldIdLst>
            <p14:sldId id="356"/>
            <p14:sldId id="292"/>
            <p14:sldId id="317"/>
            <p14:sldId id="339"/>
            <p14:sldId id="340"/>
          </p14:sldIdLst>
        </p14:section>
        <p14:section name="Math of auditing" id="{A990FAA9-2DD2-42DF-AC5F-03C24695D6BA}">
          <p14:sldIdLst>
            <p14:sldId id="357"/>
            <p14:sldId id="327"/>
            <p14:sldId id="328"/>
            <p14:sldId id="329"/>
            <p14:sldId id="331"/>
            <p14:sldId id="332"/>
            <p14:sldId id="343"/>
            <p14:sldId id="333"/>
          </p14:sldIdLst>
        </p14:section>
        <p14:section name="Data Refactoring" id="{72E066C1-FA1C-4034-883C-273B1400A665}">
          <p14:sldIdLst>
            <p14:sldId id="358"/>
            <p14:sldId id="295"/>
            <p14:sldId id="263"/>
            <p14:sldId id="296"/>
            <p14:sldId id="297"/>
            <p14:sldId id="298"/>
          </p14:sldIdLst>
        </p14:section>
        <p14:section name="Finding data for reading" id="{E922222C-18E9-4E03-8B4D-CBEE760F451F}">
          <p14:sldIdLst>
            <p14:sldId id="359"/>
            <p14:sldId id="301"/>
            <p14:sldId id="291"/>
            <p14:sldId id="302"/>
            <p14:sldId id="347"/>
          </p14:sldIdLst>
        </p14:section>
        <p14:section name="Fuzzy Predictable Performance" id="{464E6E65-8FF1-48A4-BE2A-F728EBC765AF}">
          <p14:sldIdLst>
            <p14:sldId id="360"/>
            <p14:sldId id="312"/>
            <p14:sldId id="314"/>
            <p14:sldId id="345"/>
            <p14:sldId id="350"/>
            <p14:sldId id="351"/>
            <p14:sldId id="352"/>
            <p14:sldId id="354"/>
          </p14:sldIdLst>
        </p14:section>
        <p14:section name="Summary" id="{3088701D-F31F-47EB-909C-969231D1565D}">
          <p14:sldIdLst>
            <p14:sldId id="348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72" autoAdjust="0"/>
  </p:normalViewPr>
  <p:slideViewPr>
    <p:cSldViewPr snapToGrid="0">
      <p:cViewPr varScale="1">
        <p:scale>
          <a:sx n="55" d="100"/>
          <a:sy n="55" d="100"/>
        </p:scale>
        <p:origin x="1028" y="28"/>
      </p:cViewPr>
      <p:guideLst/>
    </p:cSldViewPr>
  </p:slideViewPr>
  <p:outlineViewPr>
    <p:cViewPr>
      <p:scale>
        <a:sx n="33" d="100"/>
        <a:sy n="33" d="100"/>
      </p:scale>
      <p:origin x="0" y="-4551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804"/>
    </p:cViewPr>
  </p:sorterViewPr>
  <p:notesViewPr>
    <p:cSldViewPr snapToGrid="0">
      <p:cViewPr varScale="1">
        <p:scale>
          <a:sx n="70" d="100"/>
          <a:sy n="70" d="100"/>
        </p:scale>
        <p:origin x="270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smtClean="0">
                <a:solidFill>
                  <a:srgbClr val="325AA3"/>
                </a:solidFill>
              </a:rPr>
              <a:t>250M Files,</a:t>
            </a:r>
            <a:r>
              <a:rPr lang="en-US" sz="2800" baseline="0" dirty="0" smtClean="0">
                <a:solidFill>
                  <a:srgbClr val="325AA3"/>
                </a:solidFill>
              </a:rPr>
              <a:t> 15 PB on ½ of the Titan file system</a:t>
            </a:r>
            <a:endParaRPr lang="en-US" sz="2800" dirty="0">
              <a:solidFill>
                <a:srgbClr val="325AA3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4.0000000000000001E-3</c:v>
                </c:pt>
                <c:pt idx="1">
                  <c:v>8.0000000000000002E-3</c:v>
                </c:pt>
                <c:pt idx="2">
                  <c:v>1.6E-2</c:v>
                </c:pt>
                <c:pt idx="3">
                  <c:v>3.2000000000000001E-2</c:v>
                </c:pt>
                <c:pt idx="4">
                  <c:v>6.4000000000000001E-2</c:v>
                </c:pt>
                <c:pt idx="5">
                  <c:v>0.25600000000000001</c:v>
                </c:pt>
                <c:pt idx="6">
                  <c:v>0.51200000000000001</c:v>
                </c:pt>
                <c:pt idx="7">
                  <c:v>1</c:v>
                </c:pt>
                <c:pt idx="8">
                  <c:v>4</c:v>
                </c:pt>
                <c:pt idx="9">
                  <c:v>16</c:v>
                </c:pt>
                <c:pt idx="10">
                  <c:v>512</c:v>
                </c:pt>
                <c:pt idx="11">
                  <c:v>1</c:v>
                </c:pt>
                <c:pt idx="12">
                  <c:v>100</c:v>
                </c:pt>
                <c:pt idx="13">
                  <c:v>256</c:v>
                </c:pt>
                <c:pt idx="14">
                  <c:v>512</c:v>
                </c:pt>
                <c:pt idx="15">
                  <c:v>1024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20436047</c:v>
                </c:pt>
                <c:pt idx="1">
                  <c:v>5332795</c:v>
                </c:pt>
                <c:pt idx="2">
                  <c:v>26813970</c:v>
                </c:pt>
                <c:pt idx="3">
                  <c:v>5012837</c:v>
                </c:pt>
                <c:pt idx="4">
                  <c:v>7244771</c:v>
                </c:pt>
                <c:pt idx="5">
                  <c:v>94421741</c:v>
                </c:pt>
                <c:pt idx="6">
                  <c:v>16100203</c:v>
                </c:pt>
                <c:pt idx="7">
                  <c:v>6844592</c:v>
                </c:pt>
                <c:pt idx="8">
                  <c:v>17478267</c:v>
                </c:pt>
                <c:pt idx="9">
                  <c:v>13262800</c:v>
                </c:pt>
                <c:pt idx="10">
                  <c:v>18698966</c:v>
                </c:pt>
                <c:pt idx="11">
                  <c:v>1921592</c:v>
                </c:pt>
                <c:pt idx="12">
                  <c:v>740362</c:v>
                </c:pt>
                <c:pt idx="13">
                  <c:v>11314</c:v>
                </c:pt>
                <c:pt idx="14">
                  <c:v>2028</c:v>
                </c:pt>
                <c:pt idx="15">
                  <c:v>1270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7042688"/>
        <c:axId val="228108656"/>
      </c:barChart>
      <c:catAx>
        <c:axId val="277042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File Size (MB)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37806263085430797"/>
              <c:y val="0.889721982307811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108656"/>
        <c:crosses val="autoZero"/>
        <c:auto val="1"/>
        <c:lblAlgn val="ctr"/>
        <c:lblOffset val="100"/>
        <c:noMultiLvlLbl val="0"/>
      </c:catAx>
      <c:valAx>
        <c:axId val="22810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/>
                  <a:t>Number of Files &lt;</a:t>
                </a:r>
                <a:r>
                  <a:rPr lang="en-US" sz="2400" baseline="0" dirty="0" smtClean="0"/>
                  <a:t> File Size</a:t>
                </a:r>
                <a:endParaRPr lang="en-US" sz="2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04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ink/ink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F1932748-A893-4232-87F9-996D86272828}" emma:medium="tactile" emma:mode="ink">
          <msink:context xmlns:msink="http://schemas.microsoft.com/ink/2010/main" type="inkDrawing" rotatedBoundingBox="22932,2616 22944,3266 22910,3267 22898,2617" shapeName="Other">
            <msink:destinationLink direction="from" ref="{7B760B4D-3D9C-43F9-A01C-2A1D4152E069}"/>
          </msink:context>
        </emma:interpretation>
      </emma:emma>
    </inkml:annotationXML>
  </inkml:traceGroup>
</inkml:ink>
</file>

<file path=ppt/ink/ink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B760B4D-3D9C-43F9-A01C-2A1D4152E069}" emma:medium="tactile" emma:mode="ink">
          <msink:context xmlns:msink="http://schemas.microsoft.com/ink/2010/main" type="inkDrawing" rotatedBoundingBox="24798,3353 24942,2916 25116,2974 24972,3410" semanticType="callout" shapeName="Other">
            <msink:sourceLink direction="from" ref="{F1932748-A893-4232-87F9-996D86272828}"/>
          </msink:context>
        </emma:interpretation>
      </emma:emma>
    </inkml:annotationXML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10-25T17:12:24.8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61DC5B-54E9-4957-8A1E-BA141256379C}" emma:medium="tactile" emma:mode="ink">
          <msink:context xmlns:msink="http://schemas.microsoft.com/ink/2010/main" type="writingRegion" rotatedBoundingBox="32486,7806 34009,7806 34009,8282 32486,8282"/>
        </emma:interpretation>
      </emma:emma>
    </inkml:annotationXML>
    <inkml:traceGroup>
      <inkml:annotationXML>
        <emma:emma xmlns:emma="http://www.w3.org/2003/04/emma" version="1.0">
          <emma:interpretation id="{D9F0D711-1ADC-4AB9-A7BE-90E6BC693454}" emma:medium="tactile" emma:mode="ink">
            <msink:context xmlns:msink="http://schemas.microsoft.com/ink/2010/main" type="paragraph" rotatedBoundingBox="32486,7806 34009,7806 34009,8282 32486,8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82EDF-A81E-43D9-BCA6-C6A81FCB8D9B}" emma:medium="tactile" emma:mode="ink">
              <msink:context xmlns:msink="http://schemas.microsoft.com/ink/2010/main" type="line" rotatedBoundingBox="32486,7806 34009,7806 34009,8282 32486,8282"/>
            </emma:interpretation>
          </emma:emma>
        </inkml:annotationXML>
        <inkml:traceGroup>
          <inkml:annotationXML>
            <emma:emma xmlns:emma="http://www.w3.org/2003/04/emma" version="1.0">
              <emma:interpretation id="{3BC90C35-207B-494A-9483-6547A8211976}" emma:medium="tactile" emma:mode="ink">
                <msink:context xmlns:msink="http://schemas.microsoft.com/ink/2010/main" type="inkWord" rotatedBoundingBox="32486,7806 32527,7806 32527,7811 32486,7811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0 2 0,'0'0'16,"0"0"-16,0 0 15,0 0 1,0 0 0,0 0-1,0 0 1,0 0 0,9 0-1,-4-5 1,8 5-1,-3 5 1,-6-5 0</inkml:trace>
        </inkml:traceGroup>
        <inkml:traceGroup>
          <inkml:annotationXML>
            <emma:emma xmlns:emma="http://www.w3.org/2003/04/emma" version="1.0">
              <emma:interpretation id="{40C67A8F-794A-42D8-934C-104F4B7A5C68}" emma:medium="tactile" emma:mode="ink">
                <msink:context xmlns:msink="http://schemas.microsoft.com/ink/2010/main" type="inkWord" rotatedBoundingBox="33817,8128 34009,8128 34009,8282 33817,8282"/>
              </emma:interpretation>
              <emma:one-of disjunction-type="recognition" id="oneOf1">
                <emma:interpretation id="interp5" emma:lang="en-US" emma:confidence="0">
                  <emma:literal>,</emma:literal>
                </emma:interpretation>
                <emma:interpretation id="interp6" emma:lang="en-US" emma:confidence="0">
                  <emma:literal>)</emma:literal>
                </emma:interpretation>
                <emma:interpretation id="interp7" emma:lang="en-US" emma:confidence="0">
                  <emma:literal>J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730.9668">1495 319 0,'0'0'16,"0"0"0,0 0-1,0 0 1,0 0-1,0 0 1,0 0-16,0 0 16,0 0-1,0 0 1,0 0 0,5 12-1,4 0 1,-9 0-1,9 0 1,-4 0 0,-5-3-1,0-5 1,-5 4 0,5-4-1,-9 4 1,0-4-1,-5 4 1,0 0 0,1 0-1,-6 1 1,-13-5 0,14 4-1,-5-4 1,0 0-1,10 0 1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504.2016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7T14:50:35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18856 11509 6 0,'-4'6'3'0,"-3"-17"-1"15,7 11 4-15,0 0-5 16,0 0 1-16,-3 3 3 15,-1-1 0-15,1 4-5 16,-1-4 0-16,1 1 5 16,-1 0 0-1,-3-1 2 1,4 1 0-16,-1 2 0 0,1 0 0 31,6-2 0-31,4-3 1 16,7 0-1-16,4-3 1 15,7 1-3-15,10-6 0 16,14 3-1-16,1-9 1 16,-1 9-3-16,-3-11 1 31,35-21-1-31,-3-5 1 16,-8 13 0-16,1-3 1 0,3 3-1 15,-11-3 1-15,-6-2-1 16,-4 2 0-16,-4 0-1 15,1 14 1-15,-5-1-2 16,-2-2 1-16,-4-8-1 16,-4 8 1-16,0 0-2 15,-10 2 1-15,-8 3-3 16,-2-2 1 0,-15 7-7-1,-4 8 0-15,-7 3-3 16,1 6 0-16,-4 7-4 15,-4 5 1-15,-3-4-4 16,7 7 0-16</inkml:trace>
  <inkml:trace contextRef="#ctx0" brushRef="#br0" timeOffset="1201.8596">20532 10541 7 0,'0'-3'3'0,"0"-39"8"0,0 37-5 15,3-6-3-15,1 1 0 16,-4-1 3-16,0 3 0 16,3-5-6-16,1 8 1 15,-1-3 6-15,1 0 0 16,3 13 1-16,0 6 0 0,0-4 1 15,0 12 0-15,-3-1-1 16,-1 6 0-16,1 11-1 16,-1 7 1-16,1 3-2 15,-1 11 0-15,1 7-1 16,-1 3 1-16,1-10-2 16,-1-6 0-16,-3-2-1 15,0-17 0-15,0 4-2 16,0-14 1-16,0 0-1 15,0-8 0-15,0 1-2 16,0-9 0-16,0 5-4 16,0-7 0-16,0 0-3 15,0-1 1-15,4 1-5 16,-1 5 1-16,4 0-4 16,1 0 0-16,6-3-2 15,0-2 1-15</inkml:trace>
  <inkml:trace contextRef="#ctx0" brushRef="#br0" timeOffset="1876.32">20994 10877 27 0,'-7'-19'13'0,"3"12"-5"0,4 7 20 15,-3 5-24-15,-1 3 1 16,1 2 5-16,-1 1 1 16,-3 5-12-16,-4 13 0 15,1 5 9-15,-4-10 1 16,7 8-2-16,3 2 1 16,4 3-3-16,0-8 1 15,14 6-1-15,11-11 1 16,3-1-2-16,4-7 0 0,3-5-2 15,1-16 1-15,-8-6-1 16,-4-13 0-16,-6 3-2 16,-7-8 1-16,-8-11-3 15,-6 1 0-15,-8-1-2 16,-10 5 0-16,-7 14-3 16,-1 5 1-16,1 11-4 15,4 8 1-15,2 10-2 16,5 0 0-16,6 8-3 15,4-2 1-15,7-1-3 16,11-2 1-16</inkml:trace>
  <inkml:trace contextRef="#ctx0" brushRef="#br0" timeOffset="2326.6433">21311 11012 58 0,'7'42'29'0,"-3"6"-38"0,-1-30 59 16,1 4-48-16,3 4 0 15,-3 1 3-15,-1-12 0 16,4-1-6-16,-3-4 0 0,-1 1 4 15,-3-9 0 1,0-10-2-16,0-7 1 16,0-9-2-16,4-5 0 0,-1-8 0 15,8-11 0-15,-4 11-1 16,3 0 0 0,-2 5 0-16,-1 6 1 0,3 7-1 15,4 17 1-15,4 4 0 16,-4 17 1-16,-3 7-1 15,-1-7 1-15,1 12-1 16,-4 4 1-16,0-1-1 16,-4 1 0-16,-3-9-5 15,4-5 0-15,-4-2-6 16,0-9 0-16,0-7-7 16,0 0 1-16,11-6-1 15,-1-8 0-15</inkml:trace>
  <inkml:trace contextRef="#ctx0" brushRef="#br0" timeOffset="2931.0649">21932 10787 28 0,'0'-34'14'0,"4"34"-11"0,-8-8 26 0,-6 2-25 16,-1 9 0-16,-7-3 5 15,1 13 0-15,-4 6-10 16,3 7 1-16,0-2 7 15,4 0 0-15,4 10-1 16,3 6 1-16,3-8-3 16,8-3 1-16,6-5-2 15,8-1 0-15,-1-7 0 16,5-2 0-16,-1-9-2 16,0-8 1-16,-3-5-2 15,-4-10 0-15,-4-9-3 16,4-2 1-16,-7-3-1 15,-3 1 0-15,-1 7 0 0,1 8 0 16,-4-3 0 0,0 9 1-16,4 23 3 0,-4 16 1 15,0 14 2-15,0 17 1 32,0 75 1-32,0-26 0 15,-8-14 0-15,-2-18 1 16,-8-8-3-16,-3-22 0 15,0-15-5-15,0-16 0 16,0-6-7-16,3-20 1 0,0-9-8 16,4-10 0-16,4-10-5 15,3 9-19 1,0-28 20-16</inkml:trace>
  <inkml:trace contextRef="#ctx0" brushRef="#br0" timeOffset="3304.3292">22070 10972 44 0,'32'-2'22'0,"10"10"-23"15,-28-6 47-15,4-2-43 16,-1-8 1-16,4 3 0 16,1 0 1-16,-5-9-7 15,1 1 1-15,-8-5 3 16,1-3 0-16,-4-9-2 15,-3 4 0-15,-4 10-1 16,-4 0 0-16,-6-2 0 16,-8 7 0-16,-3-2 1 0,-4 13 0 15,0 13 3-15,8 11 1 16,3 5 1-16,3-3 1 16,11 22 0-16,11-6 1 15,6 6 0-15,8 0 1 16,3-11-3-16,-3-3 0 15,7-15-2-15,-1-14 1 16,-2-10-6-16,-1-6 0 16,-7-15-10-16,-7-3 0 0,-3-6-7 15,-4 3 0-15,-4 1-5 16,-10-6 1-16</inkml:trace>
  <inkml:trace contextRef="#ctx0" brushRef="#br0" timeOffset="3587.5264">22595 10779 63 0,'29'50'31'0,"-5"48"-34"15,-17-77 62-15,-3 3-55 16,-1-3 0-16,-3 3 2 16,-3-13 0-16,-1-9-8 15,-3-12 0-15,0-11 5 16,-3 2 0-16,-1-31-2 15,1 5 1-15,2-3-2 16,5-10 0-16,3 3 0 16,11 10 0-16,3 10-1 15,3 1 1-15,1 10-7 0,0 8 1 32,10 19-15-32,-11-3 0 15,5-11-1-15,9-7 1 16</inkml:trace>
  <inkml:trace contextRef="#ctx0" brushRef="#br0" timeOffset="4098.8898">23389 10062 54 0,'7'3'27'0,"7"60"-30"0,-10-44 52 16,3 23-45-16,0 14 1 15,0-1 2-15,0 17 1 16,7 10-10-16,-3 5 0 16,-1 3 6-16,-3-19 1 15,0 14-3-15,-3-16 0 0,-4-16-3 16,-4-14 0-16,-3-7-8 16,0-13 1-16,-3-17-6 15,-1-7 0-15,-3-8-6 16,4-6 0-16</inkml:trace>
  <inkml:trace contextRef="#ctx0" brushRef="#br0" timeOffset="4458.1384">23502 10676 46 0,'25'-3'23'0,"31"22"-19"16,-45-14 40-16,3 6-40 15,4-9 1-15,6 9 4 16,8-6 0-16,0-5-11 15,-1 0 1-15,-2 3 6 16,-5-8 1-16,-2-11-3 16,-8-5 1-1,-18-6-5-15,-6-2 1 16,-12 8-2-16,1 5 1 16,0 16-1-16,0 13 1 15,7 11 1-15,7 5 1 16,7 13 2-16,10 9 0 15,11 7 2-15,8-5 0 16,6-6-1-16,4-10 1 16,0-15-3-16,3-14 1 15,0-22-6-15,-6-17 0 16,-8-4-10-16,-7-2 0 16,-10 3-8-16,-4-6 0 0,-7 6-2 15,-7 2 1-15</inkml:trace>
  <inkml:trace contextRef="#ctx0" brushRef="#br0" timeOffset="4775.365">24158 10589 58 0,'18'2'29'0,"-15"35"-30"15,1-21 61-15,-1 5-56 16,1 1 0-16,0 12 4 15,-1 0 0-15,1 1-10 16,-1-9 1 0,-3-13 6-16,0-5 1 15,0-29-2-15,0 3 0 16,0-17-4-16,4-7 1 16,3 0-3-16,3 10 1 15,1-5-5-15,-1 5 0 16,5 8-5-16,-1 6 0 15,0 2-4-15,0 8 1 16,4 8-4-16,-1 8 0 16,-3-3 0-16,-3 11 0 15</inkml:trace>
  <inkml:trace contextRef="#ctx0" brushRef="#br0" timeOffset="5328.7522">24536 10406 59 0,'3'19'29'0,"-3"15"-31"16,0-21 63-16,0 3-55 15,0 0 0-15,4 16 4 16,-4 2 1-16,3-2-14 16,1 5 1-16,-1-13 8 15,-3-11 0-15,0 0-2 16,0-5 0-16,0 3-3 15,0-11 0-15,4-11-1 16,-1-7 0-16,4-1-1 16,4-13 0-16,0 14-2 15,-1 2 1-15,4 5 0 0,-3-2 0 16,-1 3-1-16,5 4 1 16,-5 6 1-16,1 6 0 15,-1 4 0-15,1 6 1 16,-4 5 0-16,0 0 0 15,0 6 0-15,-3-11 1 16,-1-6 0-16,-3 1 0 16,0-11 0-16,4-11 0 15,-4-5 0-15,3-10 0 16,4-6-1-16,7-5 0 16,4 0 0-16,0 0 0 0,3 0 0 15,4 16 0-15,-1 8 2 16,4 21 0-16,-3 10 1 15,0 1 1-15,-4 20 0 16,-7 14 0-16,-7 3-3 16,-3-6 0-16,-1 3-10 15,1-19 0-15,-1-7-12 16,1-14 1-16,3-10-5 16,-4-22 1-16,-3 1-1 15,7 12 1-15</inkml:trace>
  <inkml:trace contextRef="#ctx0" brushRef="#br0" timeOffset="6064.2902">25979 10298 30 0,'-39'15'15'0,"-49"70"-3"0,66-56 29 15,1-5-39-15,7-5 0 16,4-1 2-16,6-2 0 16,11-8-5-16,0 0 1 15,7-8 3-15,7 0 0 16,11 0 0-16,0 2 0 16,-4 12-1-16,-3 4 1 0,-4 14 0 15,-14-6 0 1,-35 33-1-1,3-9 0-15,4-16-4 16,3-7 0-16,1-14-5 16,3-26 0-16,3 5-6 15,7-11 0-15,4-7-4 16,4-9 1 0</inkml:trace>
  <inkml:trace contextRef="#ctx0" brushRef="#br0" timeOffset="6290.4299">26208 10067 55 0,'25'19'27'0,"10"68"-29"16,-25-58 55-16,-3 16-49 0,-3 14 0 16,0-1 2-16,-4 3 0 15,0 2-8-15,0-13 0 16,-4-2 4-16,0-16 1 15,-3-8-10-15,-7-3 1 16,4-13-7-16,-4-8 0 16,0-6-6-16,-1-4 1 15,-9-3-1-15,3-6 1 16</inkml:trace>
  <inkml:trace contextRef="#ctx0" brushRef="#br0" timeOffset="6621.6651">26106 10507 34 0,'21'-11'17'0,"28"-13"-13"0,-31 22 35 0,10-6-34 15,7 5 0 1,-3 3 1-16,3-3 0 0,1 1-9 16,-5 2 1-16,1-3 3 15,3 3 1-15,-6 3-7 16,-5-3 1-16,1 5-2 16,-4 6 1-16,-3-4-1 15,-4 7 1-15,4-9 5 16,-1 3 1-16,1 8 4 15,-1 0 0-15,1 0 2 16,0-1 0-16,3-4 2 16,-3-3 0-16,-1-5-4 15,-3-9 1-15,-3-4-3 16,-4-3 0-16,-4-3-4 0,-10-6 0 16,-3 1-6-16,-4-3 1 15,-4 1-4-15,-3 9 0 16,3 7-4-16,4 7 0 15,0 5-2-15,3 5 1 16</inkml:trace>
  <inkml:trace contextRef="#ctx0" brushRef="#br0" timeOffset="6920.8776">27009 10480 57 0,'-7'21'28'0,"-7"6"-37"16,14-19 58-16,-4 0-46 16,0 2 0-16,4-2 4 15,0-3 0-15,0-5-9 16,0-10 1-16,0 5 5 16,4-14 0-16,3-7-2 15,0 4 1-15,4-7-3 16,3-2 1-16,3 4-1 15,1 1 1-15,3 7-4 16,0 6 0-16,1 5-6 16,-5 3 1-16,1 13-6 15,-4-3 0-15,0 5-6 16,-7 9 1-16</inkml:trace>
  <inkml:trace contextRef="#ctx0" brushRef="#br0" timeOffset="7296.1451">27354 10308 55 0,'-24'11'27'0,"-5"18"-32"0,26-21 52 15,-1 5-42-15,1 8 1 16,-1 3 2-16,4 0 0 15,0-8-11-15,0 0 1 0,4 2 7 16,3-5 0-16,11-5-3 16,-1 0 1-16,1-5-1 15,0-1 0-15,-1-7-1 16,1-3 1-16,-4 0-2 16,-4-2 0-16,1-1 0 15,-4 3 0-15,0 6 0 16,4-1 0-16,-4 8-2 15,-4 3 1-15,1 5-4 16,-1-2 0-16,4-8-6 16,1 2 1-16,-1 3-6 15,3-8 0-15,4-3-4 16,-3-5 1-16</inkml:trace>
  <inkml:trace contextRef="#ctx0" brushRef="#br0" timeOffset="7746.4581">27714 10165 60 0,'-10'11'30'0,"-4"66"-30"0,14-56 60 31,0 26-56-31,3-4 1 16,4-14-1-16,4 3 1 0,-1-17-7 15,1-4 0 1,3-27 1 0,0-10 1-16,-3 2-5 15,-1-8 0-15,1 0-1 16,-1-2 1-16,1 13-1 16,-4 10 1-16,0 19 5 15,7 13 1-15,-3 19 5 16,-1 2 0-16,-3 25 3 15,-3 4 0-15,0 22 0 16,-8 15 1-16,-3-5-2 16,3-10 0-16,-6-9-3 15,-4-15 0-15,-4-5-3 16,-3-32 1-16,-4-6-5 16,-3-18 0-16,0-21-9 15,3-6 0-15,7-18-9 16,1-24 1-16,6-13-6 0,11 8 1 15,4 3 0-15,-1 10 1 16</inkml:trace>
  <inkml:trace contextRef="#ctx0" brushRef="#br0" timeOffset="8091.7004">28039 10321 53 0,'14'3'26'0,"60"8"-28"0,-53-11 57 16,0-8-55-16,4-6 1 0,-4-9 0 15,4-1 0-15,-7-5-3 16,-4 0 1-16,-7 0 0 16,-7-3 0-16,-7-3 0 15,-7 12 0-15,-4 12 2 16,-7 16 1-16,-3 11 3 15,-4 21 0-15,15 11 1 16,2 2 1 0,33 16 0-1,10-10 0-15,8-6-5 16,2-5 0-16,1-11-13 16,4-15 1-16,6-6-10 15,-10-13 0-15,-11-10-3 16,-7-17 1-16</inkml:trace>
  <inkml:trace contextRef="#ctx0" brushRef="#br0" timeOffset="8799.2052">29408 9848 43 0,'-7'16'21'0,"28"60"-14"0,-14-62 22 0,0 17-26 15,3 17 0-15,-6 15 1 16,10 6 1-16,-10-13-7 15,-1-6 1-15,-3-13 3 16,0-5 1-16,0-14-7 16,-7-4 0-16,-7-12-6 15,3-7 1-15,-6-11-6 16,-8-2 1-16</inkml:trace>
  <inkml:trace contextRef="#ctx0" brushRef="#br0" timeOffset="8994.3367">29182 10173 25 0,'-21'-2'12'0,"14"-1"1"15,7 3 17-15,0 0-24 16,0 0 1-16,14 0 3 0,7 0 1 16,11-3-14-16,6 3 1 15,5-2 8-15,-4 4 1 16,-1-2-4-16,8 3 1 16,0 0-4-16,-7-1 0 15,-4-2-6-15,-10 3 0 16,7 0-8-16,-4 2 0 15,0 5-3-15,0-7 0 16</inkml:trace>
  <inkml:trace contextRef="#ctx0" brushRef="#br0" timeOffset="9293.5475">29834 10218 38 0,'0'27'19'0,"4"10"-12"0,3-29 36 0,4 8-40 16,3 5 1-16,3 0 3 15,12-3 0-15,-8 1-8 16,14-6 1-16,-10-10 5 16,6-1 1-16,-9-7-3 15,-5-11 1-15,-10-2-2 16,-14-11 0-16,-3-3-4 15,-15 0 0-15,-14 8-6 16,-17 6 1-16,6 2-6 0,8 5 1 16,7 22-7-16,-4-3 1 15,4 2 2-15,10-2 1 16</inkml:trace>
  <inkml:trace contextRef="#ctx0" brushRef="#br0" timeOffset="10363.3023">21304 11414 16 0,'-3'-42'8'0,"3"-11"-1"16,3 42 9-16,1 3-10 15,-1-2 0-15,1 2 4 16,3 3 1-16,0 5-11 16,4 10 0-16,3 22 10 0,0 8 0 15,0 20-1-15,-7 1 1 16,4 8-2-16,3-8 1 16,0 16-4-16,3-22 1 15,-6 1-2-15,0-17 1 16,-4-17-3-16,-4 7 1 15,-3-43-2-15,-7 12 0 16,0-17-2-16,-4-12 0 31,-27-14-3-31,-1 0 1 16,4 18-1-16,-1 11 0 0,-3 11 0 16,11 0 1-16,-7 36 4 15,7-4 0-15,14 18 3 16,3-13 0-16,18 21 0 15,0-6 0-15,18-7 0 16,-4-8 0-16,21-17-2 16,-10-1 1-16,3-12-2 15,-6 4 0-15,2-22-2 16,-6 3 1-16,0-17-7 16,-1 7 1-16,-2 1-8 15,-5 1 0-15,4 16-6 16,-3 2 1-16,3-10-1 15,-3 3 0-15</inkml:trace>
  <inkml:trace contextRef="#ctx0" brushRef="#br0" timeOffset="10693.5414">21918 11679 36 0,'-7'0'18'0,"-7"24"-8"0,10-22 35 16,1 22-40-16,3-3 1 15,7 8 4-15,0-8 0 16,7 6-12-16,-3-6 1 16,17-2 8-16,-10-6 0 0,13-13-2 15,-6 0 0-15,3-8-3 16,-7-3 1-16,-3-23-2 15,-4 7 0-15,-14-7-2 16,0 8 1-16,-21-1-4 16,0 19 0-16,-11 11-6 15,-7 7 0-15,-3 12-8 16,7-4 0-16,17 19-3 16,4-8 1-16</inkml:trace>
  <inkml:trace contextRef="#ctx0" brushRef="#br0" timeOffset="11275.9604">23051 11414 29 0,'-18'-24'14'0,"7"19"0"16,11 8 21-16,4 2-29 15,3 16 0-15,3 6 5 0,8 4 0 16,7 1-13 0,3-3 1-16,7 6 8 0,1 2 0 15,-1-6-3-15,-3-9 1 16,-4-4-4-16,-7-7 1 15,-3-6-11-15,-4-8 1 16,-4-2-9-16,-3-3 0 16,-7-5-2-16,-3-6 0 15</inkml:trace>
  <inkml:trace contextRef="#ctx0" brushRef="#br0" timeOffset="11486.0952">23439 11467 56 0,'-29'34'28'0,"1"48"-34"16,18-45 59-16,-8 14-51 16,-7 7 0-16,1 21 1 15,-1-10 0-15,0 0-4 16,7-19 0-16,8-13-1 16,3-18 1-16,7-6-7 15,7-21 0-15,7-13-9 16,7-6 1-16,-3-10-2 15,7-2 0-15</inkml:trace>
  <inkml:trace contextRef="#ctx0" brushRef="#br0" timeOffset="11787.327">23735 11491 51 0,'-14'29'25'0,"0"53"-25"0,10-64 53 15,4 6-48-15,7 16 1 16,7-3 3-16,11-3 0 16,7-15-11-16,3-1 0 15,0-12 7-15,1-9 1 16,-1-13-4-16,0-8 1 16,-10-2-2-16,-8-6 0 15,-9-2-3-15,-12-1 0 0,-3-2-4 16,-7 3 1-1,-7 13-5-15,-8 8 1 0,5 10-4 16,3 6 1-16,3 2-2 16,11 5 0-16,3 1-2 15,8-3 0-15</inkml:trace>
  <inkml:trace contextRef="#ctx0" brushRef="#br0" timeOffset="12027.4748">24172 11607 55 0,'-3'35'27'0,"6"-9"-27"15,4-21 54-15,8 1-50 16,6 2 1-16,3-6 1 16,5-2 1-16,6-5-9 15,-3-8 0-15,-4 2 6 0,-3-7 0 16,-8-9-5-16,-3-5 0 15,-7 1-8-15,0 7 0 16,-10-5-7-16,3 5 1 16,-7 11-6-16,3 2 1 15</inkml:trace>
  <inkml:trace contextRef="#ctx0" brushRef="#br0" timeOffset="12310.6744">24631 11525 54 0,'21'24'27'0,"4"29"-28"0,-18-45 52 0,3 13-48 15,-2-8 0 1,-5-13 3 0,1 3 1-16,3-24-9 15,-4 0 1-15,1-40 4 16,-1 5 1-1,15-10-3 1,-1 16 1-16,8 13-6 16,3 8 1-16,1 10-7 15,2 9 1-15,1 4-9 16,0 6 1-16,0 11-2 16,-1-3 0-16</inkml:trace>
  <inkml:trace contextRef="#ctx0" brushRef="#br0" timeOffset="12956.1314">25890 11097 30 0,'-7'-6'15'0,"-14"27"-8"0,14-13 25 15,0 8-26-15,-7 3 0 16,-7 7 2-16,-7 9 1 15,-1 2-12-15,5 2 1 16,2-2 7-16,8-10 1 31,25-9-3-31,-4-4 0 16,18-12-1-16,-4 1 1 16,14 8-1-16,0 2 1 15,-6 3 0-15,-5-3 0 16,-10 11-1-16,-14-1 0 15,-10 12 0-15,-4-11 0 0,0-3-1 16,-8 0 0-16,-6-5-1 16,0-3 0-16,7-8-6 15,0-2 1-15,7 5-5 16,7-8 0-16,7 0-7 16,14-11 0-16,0 6-1 15,10-13 0-15</inkml:trace>
  <inkml:trace contextRef="#ctx0" brushRef="#br0" timeOffset="13286.3634">26402 11210 48 0,'-28'19'24'0,"-15"7"-24"0,29-18 50 16,-3-5-47-16,-5 8 0 15,5 15 3-15,3-10 1 16,0 10-7-16,3-2 0 16,7 0 5-16,12 5 0 15,9 0-2-15,-3-10 1 16,11 2-2-16,-7-3 1 0,13-10-4 15,-6-5 0-15,10-14-8 16,-6 3 1-16,2-18-8 16,-2 5 0-16,-5-11-5 15,-3 8 1-15</inkml:trace>
  <inkml:trace contextRef="#ctx0" brushRef="#br0" timeOffset="13482.5079">26670 11218 56 0,'7'16'28'0,"-3"48"-32"16,-4-43 54-16,0 5-49 15,0 3 1-15,0 3 0 16,-4 5 0-16,1-5-4 16,3-6 0-16,0-7-7 15,-4-6 1-15,4-5-9 16,-7-5 1-16,0-11-1 15,-4-11 0-15</inkml:trace>
  <inkml:trace contextRef="#ctx0" brushRef="#br0" timeOffset="13860.7884">26741 11152 46 0,'10'-2'23'0,"25"23"-24"0,-20-13 51 15,6 0-47-15,0 2 0 0,7-2 3 16,7 3 1-16,4-9-8 16,4 1 0-16,-8-3 5 15,-3-5 0-15,-4-9-3 16,-7-1 1-16,-7 4-5 16,-3 0 1-16,-18 1-2 15,3 2 1-15,-21 3 0 16,8 2 0-16,-12 14 1 15,8-6 1-15,4 21 4 16,3-7 1-16,-1 20 1 16,5-4 1-16,13 23-1 15,1-16 1-15,10 6-3 16,-3-8 1-16,17-11-6 16,-7-5 0-16,7-19-10 15,-7-2 1-15,8-11-8 0,-8-3 0 16,-7-18-1-1,-4 5 0-15</inkml:trace>
  <inkml:trace contextRef="#ctx0" brushRef="#br0" timeOffset="14171.9884">27287 11232 46 0,'-3'5'23'0,"6"19"-17"0,-3-22 46 16,0 9-46-16,0 5 1 15,0 2 2-15,0-2 0 16,0 5-11-16,4-13 0 15,-4-5 7-15,3-11 1 0,12-8-3 16,2-5 0 0,4-6-2-16,4-7 1 0,0 2-2 15,-1 1 0-15,1 12-1 16,7 3 1-16,-7 0-1 16,-1 8 1-16,-3 8-1 15,-3 8 1-15,-4 8 0 16,-3 8 0-16,-4 0-2 15,0 10 0-15,0 3-5 16,0-5 1-16,0-3-7 16,0-10 1-16,0-4-7 15,4-1 1-15,-1-9-1 16,-3-5 0-16</inkml:trace>
  <inkml:trace contextRef="#ctx0" brushRef="#br0" timeOffset="14743.3906">27982 11025 54 0,'-35'11'27'0,"-14"31"-23"0,38-34 56 16,-3 18-56-16,-4 4 1 15,-3-4 1-15,4 16 1 16,2 3-9-16,8 6 0 15,4-6 5-15,3-8 1 16,3-8-4-16,4-3 0 16,4-13-8-16,3-7 1 0,4-9-9 15,-4 3 1-15,11-16-7 16,-8 6 1-16,1-14 1 16,-4 8 0-16,14-8 11 31,50 43 9-31,-110-59 5 15,67 24 1-15,8 3 8 16,-12-3 0-16,8 0 1 16,-7 3 0-16,-4-11-10 15,4-2 1-15,-7 2-4 16,-8 0 1-16,-3 3-4 16,-7-3 0-1,-24-8 3 1,-11 16 0-1,-22 32 4 1,11 19 1-16,8-1 1 0,9 22 1 16,15 7 2-16,14 1 0 15,11 2-3-15,14-21 0 16,10-6-5-16,-3-7 0 16,3-8-7-16,4-11 1 15,-3-5-11-15,2-13 0 16,-6 0-8-16,-18-11 0 15,-10-11-2-15,-11-5 0 16</inkml:trace>
  <inkml:trace contextRef="#ctx0" brushRef="#br0" timeOffset="18104.7606">25732 12152 11 0,'-7'-24'5'0,"14"9"2"0,-4 1 5 15,1-1-10-15,-4-1 1 16,0-3 2-16,0 1 1 16,0 2-6-16,0 0 1 15,-4 0 5-15,-3-3 0 16,0 6-1-16,-7 8 1 16,0 2-1-16,0 9 0 15,-4-1 0-15,-3 11 0 0,-4 5-1 16,-3 5 1-16,-4 9-1 15,-3-1 0 1,0 3 0-16,-1 6 0 0,12 7-1 16,6-8 0-16,15 6 0 15,13 2 1-15,15 0 0 16,14-7 0-16,6-12 0 16,12-4 0-16,-4-14-1 15,-11-2 1-15,11-35-2 16,0-11 1-1,3-31-2 1,-13-2 1-16,-19 12-2 16,-16-2 0-16,-16 0-1 15,-9 13 0-15,-1 5-4 16,-6 0 0-16,-1 11-5 16,4 8 0-16,10 10-5 0,8 11 1 15,10 6-5-15,10 7 0 16,8 0 3-16,3 6 1 15</inkml:trace>
  <inkml:trace contextRef="#ctx0" brushRef="#br0" timeOffset="18586.1024">26839 11755 33 0,'-3'-15'16'0,"-18"17"-16"16,14 3 36-16,-8 6-31 16,1 5 1-16,-7 2 3 15,-3 12 0-15,-1 9-11 16,-3 14 1 0,-4 16 11-1,11 13 0-15,14-13-2 16,10 21 0-16,11-8-1 0,7-3 0 15,8-13-1-15,6-10 0 16,4-11-4-16,-4-19 1 16,-3-10-2-16,0-8 0 15,-4-13-7-15,-7 0 1 16,-3-6-11-16,-4 3 0 16,3 5-5-16,-6 1 0 15,-8 4-1-15,-10-12 0 16</inkml:trace>
  <inkml:trace contextRef="#ctx0" brushRef="#br0" timeOffset="19802.9572">27407 11901 20 0,'0'-29'10'0,"4"10"-4"16,-1 11 17-16,-3 8-19 15,0 0 1-15,0 3 4 0,0 5 0 16,0 3-10-16,0 15 0 16,4 8 8-16,3-2 1 15,0 3-2-15,4 2 1 16,-4 0-2-16,3-11 0 16,1-2-1-16,-1-8 1 15,5 0-2-15,2-6 0 16,4-4-1-16,0-6 0 15,1 10-2-15,-5-5 1 32,1-15-11-32,0 2 0 0,-4-3-5 15,0-5 1-15,-4 8-4 16,-3-5 0-16</inkml:trace>
  <inkml:trace contextRef="#ctx0" brushRef="#br0" timeOffset="20042.1264">27721 11824 42 0,'0'13'21'0,"0"67"-16"15,0-54 41-15,0 9-41 16,-3 12 1-16,-4 1 3 16,-4 13 1-16,1 18-12 15,-1 1 0-15,4-9 7 16,3-8 1-1,4-20-7 1,4-14 1-16,3-13-10 16,0-14 1-16,4-12-8 0,3-9 0 15,-4-2-3-15,1-3 1 16</inkml:trace>
  <inkml:trace contextRef="#ctx0" brushRef="#br0" timeOffset="20688.5814">28106 12094 35 0,'-4'5'17'0,"1"19"-12"15,-1-13 31-15,1 2-31 16,-1-5 1-16,1 8 2 16,-1 8 0-16,1 10-11 15,-1-8 1-15,4 4 7 16,0-12 1-16,0-2-4 16,0 0 1-16,0-11-2 15,0-5 1-15,4-5-1 16,-1-11 0-16,4-5-1 15,4 2 0-15,3-7 0 16,4 2 0-16,-1-8-1 16,1 14 1-16,3 2-1 15,-3 5 0-15,-1 9 1 0,1 12 0 16,-4-4-1-16,-3-1 1 16,3 8 0-16,-4 3 0 15,1 8 0-15,-4-8 1 16,0-1-1-16,0-1 1 15,-3-4-1-15,6-7 1 16,-10-3 1-16,7-11 0 16,0-2-1-16,0-3 0 15,0 6 0-15,4-11 1 0,0-6-2 16,10 3 1-16,0 6-1 16,0 4 1-16,4 1 0 15,-4 11 0-15,-3 4 0 16,-4 11 0-16,-4 1 0 15,-3-1 1-15,0 13-1 16,-3 9 0-16,-4-3-4 16,7-11 1-16,0-3-6 15,0-10 0-15,0-8-6 16,4-5 0-16,-1-11-5 16,11 5 0-16</inkml:trace>
  <inkml:trace contextRef="#ctx0" brushRef="#br0" timeOffset="20957.7727">28794 12046 36 0,'3'19'18'0,"-6"26"-7"15,-1-32 29-15,1 0-35 0,-1 3 0 16,4 3 5-16,7 7 0 16,11 9-11-16,7-9 0 15,-1 1 8-15,1-12 0 16,10-4-3-16,0-11 1 15,1-13-3-15,-8-3 0 16,-10 0-4-16,-8 0 1 16,-13-2-3-16,-11-11 0 15,-11 13-3-15,0 5 1 0,-10 1-5 16,10 7 1-16,1 0-3 16,6 3 0-1,7 6-3-15,4 4 1 0</inkml:trace>
  <inkml:trace contextRef="#ctx0" brushRef="#br0" timeOffset="21272.9938">29249 12197 54 0,'17'3'27'0,"-20"45"-31"15,3-41 52-15,-4 7-46 16,1 2 0-16,-1-6 3 15,4-7 0-15,0-8-6 16,4-9 0-16,3-2 4 16,0-10 0-16,4-11-1 15,3 5 0-15,0 0-2 16,3 6 0-16,-2 0 0 0,2 7 0 16,-3 14-1-16,-7 13 1 15,4 5-1-15,0 11 0 16,3-6-4-16,-4 9 0 15,-3 7-7-15,0 6 1 16,0-11-5-16,-3-8 0 16,3-5-1-16,7-8 0 15</inkml:trace>
  <inkml:trace contextRef="#ctx0" brushRef="#br0" timeOffset="21500.1532">29669 11705 57 0,'7'35'28'0,"-7"55"-37"15,0-61 62-15,3 13-49 16,-3 11 0-16,0 0 0 16,0-11 1-16,7 6-7 15,-7-9 0-15,0-4-1 16,0-9 1-16,0-7-10 15,0-11 0-15,-7-3-6 16,4-10 0-16</inkml:trace>
  <inkml:trace contextRef="#ctx0" brushRef="#br0" timeOffset="21699.3051">29587 12025 55 0,'-3'-13'27'0,"10"18"-29"0,0-5 50 16,4 0-44-16,-1 0 0 15,8 0 1-15,-4-2 1 16,4-1-9-16,-1-2 1 16,4-6 2-16,1 1 1 15,-1-1-8-15,0-2 1 16,-3-6-7-16,3 1 0 16,-4-9-6-16,-6 11 1 0</inkml:trace>
  <inkml:trace contextRef="#ctx0" brushRef="#br0" timeOffset="22115.5923">29997 11626 47 0,'0'21'23'0,"7"-8"-19"16,-4 3 41-16,-3 13-40 15,11 13 0-15,-4 17 5 16,-4-1 1-16,5 13-13 16,-5-12 1-16,1-4 8 15,-1 1 0-15,-3-14-2 16,4-8 0-16,-4-12-3 0,0-12 1 16,0-20-4-1,0 4 0-15,7-12-2 0,3-9 1 16,1-2-2-16,6 3 1 15,1-3-1-15,-4-3 1 16,7 13 0-16,-6 9 1 16,-5 2 1-16,1 10 1 15,-1 12-1-15,1 2 1 16,-1 5-1-16,-3 8 1 16,-3-5-5-16,7-6 0 0,-4-5-6 15,-4 3 1-15,11-5-6 16,0-3 0-16,-3 5-2 15,0-2 1-15</inkml:trace>
  <inkml:trace contextRef="#ctx0" brushRef="#br0" timeOffset="22623.965">30565 11777 28 0,'-4'-16'14'0,"-3"5"-12"15,4 8 25-15,-1-2-25 0,-3 3 0 16,-7 2 3-16,3 0 1 15,-3 2-6-15,-3 11 1 16,-5 3 4-16,5-5 1 16,-1 15-1-16,-3 6 1 15,10 5-1-15,1 3 0 16,6-6-2-16,4-5 0 16,4-2-1-16,6-11 1 0,8-6-2 15,3-7 0 1,0-6 0-16,8-5 0 0,-8-2-1 15,0 4 0-15,4 4-1 16,-4 4 1-16,-7 12 0 16,7-4 1-16,-7 6-1 15,-3 13 0-15,-11-5 1 16,-7-5 1-16,3 2-2 16,-3 0 1-16,0-3-4 15,0-2 1-15,0 0-5 16,-4-5 0-16,1-3-8 15,3-8 0 1</inkml:trace>
  <inkml:trace contextRef="#ctx0" brushRef="#br0" timeOffset="22970.1925">30565 11213 39 0,'21'-24'19'0,"-4"32"-7"0,-6-5 22 0,7 7-29 15,10 4 1-15,-3 17 5 16,3 14 1-16,4 8-13 15,3 11 1-15,-3-3 9 16,-4 13 0-16,-14 21-3 16,4 8 1-16,-8-5-4 15,-6-3 1-15,-8-5-7 16,-6 5 0-16,-8 1-11 16,7-9 1-16,-6 0-8 15,-4-18 1-15,-11-21-2 16,11-16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F0031-7518-405A-BBCE-6BD8CAC9E138}" type="datetimeFigureOut">
              <a:rPr lang="en-US" smtClean="0"/>
              <a:t>10/27/2015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F8ABC-ED4C-402A-A764-35A858732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3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(4/30/13 17:08) -----</a:t>
            </a:r>
          </a:p>
          <a:p>
            <a:r>
              <a:rPr lang="en-US" dirty="0"/>
              <a:t>step 3: rename Analysis to Analytics to connect back to the trendy buzzword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1D61F-DD6A-4251-8F52-0A339C4F87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7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197B41-95A7-4192-977B-3B01CE2E6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5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405-3917-499B-98FC-3859BC242C8B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7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Huebl: on ease-of-use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“We are using the bare C-API so ease of use is good since you have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 manual.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don't count reported bugs / outdated documentation (that were very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 fixed) as ease of use.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Ease of use as a user for me is: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well documented releases (a change log)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working examples and tests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useful headers with version numbers, etc.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good tool support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ADIOS has all that, I think it is pretty good to use, also keeping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mind the tremendous complexity that it wraps away.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 transformations are, now they are fixed, fantastic to 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(such as online compression that we value a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lot)!”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363" name="Slide Number Placeholder 3"/>
          <p:cNvSpPr txBox="1">
            <a:spLocks noGrp="1"/>
          </p:cNvSpPr>
          <p:nvPr/>
        </p:nvSpPr>
        <p:spPr bwMode="auto">
          <a:xfrm>
            <a:off x="3975100" y="883920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1" tIns="45770" rIns="91541" bIns="45770" anchor="b"/>
          <a:lstStyle/>
          <a:p>
            <a:pPr algn="r" defTabSz="915988" eaLnBrk="0" hangingPunct="0"/>
            <a:fld id="{CC75C1CE-B3C7-4E1B-B254-F041918EBDA5}" type="slidenum">
              <a:rPr lang="en-US" sz="1200" b="0"/>
              <a:pPr algn="r" defTabSz="915988" eaLnBrk="0" hangingPunct="0"/>
              <a:t>18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5591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26204F-C6D3-45E2-BA8F-9450434714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6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bits in a byte, 4 bytes per word,</a:t>
            </a:r>
            <a:r>
              <a:rPr lang="en-US" baseline="0" dirty="0" smtClean="0"/>
              <a:t> N words, M=stride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7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CN?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F8ABC-ED4C-402A-A764-35A8587329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7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052284" y="0"/>
            <a:ext cx="2087431" cy="6858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SIRIUS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Bloodthirsty" panose="020005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OLCF_2014.png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Storage devices rather than a file system</a:t>
            </a:r>
          </a:p>
          <a:p>
            <a:pPr lvl="1"/>
            <a:r>
              <a:rPr lang="en-US" dirty="0" smtClean="0"/>
              <a:t>No built-in metadata operations as part of IO</a:t>
            </a:r>
          </a:p>
          <a:p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endParaRPr lang="en-US" dirty="0" smtClean="0"/>
          </a:p>
          <a:p>
            <a:r>
              <a:rPr lang="en-US" dirty="0" smtClean="0"/>
              <a:t>Resilience copies</a:t>
            </a:r>
          </a:p>
          <a:p>
            <a:endParaRPr lang="en-US" dirty="0" smtClean="0"/>
          </a:p>
          <a:p>
            <a:r>
              <a:rPr lang="en-US" dirty="0" smtClean="0"/>
              <a:t>Storage devices come and go</a:t>
            </a:r>
          </a:p>
          <a:p>
            <a:endParaRPr lang="en-US" dirty="0"/>
          </a:p>
          <a:p>
            <a:r>
              <a:rPr lang="en-US" dirty="0" smtClean="0"/>
              <a:t>Performance characteristics can vary considerably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>
                <a:latin typeface="Bloodthirsty" panose="020005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7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78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9576"/>
            <a:ext cx="10515600" cy="499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796" y="6396335"/>
            <a:ext cx="1216152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oadway" panose="04040905080B02020502" pitchFamily="82" charset="0"/>
              </a:rPr>
              <a:t>SIRIUS</a:t>
            </a:r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964772" y="2990236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8735083" y="2965103"/>
            <a:ext cx="6400800" cy="461665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4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oadway" panose="04040905080B02020502" pitchFamily="82" charset="0"/>
            </a:endParaRPr>
          </a:p>
        </p:txBody>
      </p:sp>
      <p:pic>
        <p:nvPicPr>
          <p:cNvPr id="7" name="Picture 6" descr="OLCF_2014.png"/>
          <p:cNvPicPr>
            <a:picLocks noChangeAspect="1"/>
          </p:cNvPicPr>
          <p:nvPr userDrawn="1"/>
        </p:nvPicPr>
        <p:blipFill>
          <a:blip r:embed="rId8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63742" y="3264408"/>
            <a:ext cx="3198740" cy="329184"/>
          </a:xfrm>
          <a:prstGeom prst="rect">
            <a:avLst/>
          </a:prstGeom>
        </p:spPr>
      </p:pic>
      <p:pic>
        <p:nvPicPr>
          <p:cNvPr id="8" name="Picture 6" descr="SNL_Stacked_White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1342414" y="3200400"/>
            <a:ext cx="11894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595765" y="621227"/>
            <a:ext cx="1658319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872595" y="834656"/>
            <a:ext cx="2126512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47373" y="6012329"/>
            <a:ext cx="1097280" cy="54864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2426" y="6450295"/>
            <a:ext cx="1846545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klasky@ornl.gov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8980"/>
            <a:ext cx="2743200" cy="365125"/>
          </a:xfrm>
          <a:prstGeom prst="rect">
            <a:avLst/>
          </a:prstGeom>
        </p:spPr>
        <p:txBody>
          <a:bodyPr/>
          <a:lstStyle/>
          <a:p>
            <a:fld id="{124E5782-9529-4003-BF0D-01C23FAD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3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325AA3"/>
          </a:solidFill>
          <a:latin typeface="Bloodthirsty" panose="02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cs.gov/user-support/center-projects/adio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customXml" Target="../ink/ink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7.xml"/><Relationship Id="rId7" Type="http://schemas.openxmlformats.org/officeDocument/2006/relationships/package" Target="../embeddings/Microsoft_Excel_Binary_Worksheet1.xlsb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787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Bloodthirsty" panose="02000500000000000000" pitchFamily="2" charset="0"/>
              </a:rPr>
              <a:t>SCIENCE-DRIVEN DATA MANAGEMENT FOR</a:t>
            </a:r>
            <a:br>
              <a:rPr lang="en-US" sz="5400" dirty="0" smtClean="0">
                <a:latin typeface="Bloodthirsty" panose="02000500000000000000" pitchFamily="2" charset="0"/>
              </a:rPr>
            </a:br>
            <a:r>
              <a:rPr lang="en-US" sz="5400" dirty="0" smtClean="0">
                <a:latin typeface="Bloodthirsty" panose="02000500000000000000" pitchFamily="2" charset="0"/>
              </a:rPr>
              <a:t>MULTI-TIERED STORAGE</a:t>
            </a:r>
            <a:endParaRPr lang="en-US" sz="5400" dirty="0">
              <a:latin typeface="Bloodthirsty" panose="020005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b="1" dirty="0" smtClean="0">
                <a:latin typeface="Bloodthirsty" panose="02000500000000000000" pitchFamily="2" charset="0"/>
              </a:rPr>
              <a:t>S. Klasky</a:t>
            </a:r>
            <a:r>
              <a:rPr lang="en-US" b="1" dirty="0" smtClean="0"/>
              <a:t>, </a:t>
            </a:r>
            <a:r>
              <a:rPr lang="en-US" dirty="0" smtClean="0"/>
              <a:t>H. Abbasi, Q. Liu, F. Wang	ORNL  (klasky@ornl.gov)</a:t>
            </a:r>
          </a:p>
          <a:p>
            <a:pPr algn="l"/>
            <a:r>
              <a:rPr lang="en-US" dirty="0" smtClean="0"/>
              <a:t>J. Lofstead, M. Curry, L. Ward		Sandia</a:t>
            </a:r>
          </a:p>
          <a:p>
            <a:pPr algn="l"/>
            <a:r>
              <a:rPr lang="en-US" dirty="0" smtClean="0"/>
              <a:t>M. Parashar				Rutgers, ORNL</a:t>
            </a:r>
          </a:p>
          <a:p>
            <a:pPr algn="l"/>
            <a:r>
              <a:rPr lang="en-US" dirty="0" smtClean="0"/>
              <a:t>C. Maltzahn				UCSC</a:t>
            </a:r>
          </a:p>
          <a:p>
            <a:pPr algn="l"/>
            <a:r>
              <a:rPr lang="en-US" dirty="0" smtClean="0"/>
              <a:t>M. Ainsworth				Brown, ORNL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545" y="146304"/>
            <a:ext cx="3959352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Near Term SSIO Research </a:t>
            </a:r>
            <a:r>
              <a:rPr lang="en-US" dirty="0" smtClean="0"/>
              <a:t>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SSIO	architectures research for:</a:t>
            </a:r>
          </a:p>
          <a:p>
            <a:pPr lvl="1" fontAlgn="base"/>
            <a:r>
              <a:rPr lang="en-US" dirty="0" smtClean="0"/>
              <a:t>Managing </a:t>
            </a:r>
            <a:r>
              <a:rPr lang="en-US" dirty="0"/>
              <a:t>deep and heterogeneous storage hierarchies </a:t>
            </a:r>
          </a:p>
          <a:p>
            <a:pPr lvl="1" fontAlgn="base"/>
            <a:r>
              <a:rPr lang="en-US" dirty="0" smtClean="0"/>
              <a:t>Alternative management </a:t>
            </a:r>
            <a:r>
              <a:rPr lang="en-US" dirty="0"/>
              <a:t>paradigms to the file system model </a:t>
            </a:r>
          </a:p>
          <a:p>
            <a:r>
              <a:rPr lang="en-US" dirty="0"/>
              <a:t>In metadata, name spaces, and provenance: </a:t>
            </a:r>
          </a:p>
          <a:p>
            <a:pPr lvl="1" fontAlgn="base"/>
            <a:r>
              <a:rPr lang="en-US" dirty="0" smtClean="0"/>
              <a:t>New </a:t>
            </a:r>
            <a:r>
              <a:rPr lang="en-US" dirty="0"/>
              <a:t>methods of management of rich metadata  </a:t>
            </a:r>
          </a:p>
          <a:p>
            <a:pPr lvl="1" fontAlgn="base"/>
            <a:r>
              <a:rPr lang="en-US" dirty="0" smtClean="0"/>
              <a:t>Breaking </a:t>
            </a:r>
            <a:r>
              <a:rPr lang="en-US" dirty="0"/>
              <a:t>away from the current file model </a:t>
            </a:r>
          </a:p>
          <a:p>
            <a:r>
              <a:rPr lang="en-US" dirty="0"/>
              <a:t>In the area of </a:t>
            </a:r>
            <a:r>
              <a:rPr lang="en-US" dirty="0" smtClean="0"/>
              <a:t>supporting </a:t>
            </a:r>
            <a:r>
              <a:rPr lang="en-US" dirty="0"/>
              <a:t>science data : </a:t>
            </a:r>
          </a:p>
          <a:p>
            <a:pPr lvl="1" fontAlgn="base"/>
            <a:r>
              <a:rPr lang="en-US" dirty="0" smtClean="0"/>
              <a:t>Develop </a:t>
            </a:r>
            <a:r>
              <a:rPr lang="en-US" dirty="0"/>
              <a:t>the next </a:t>
            </a:r>
            <a:r>
              <a:rPr lang="en-US" dirty="0" smtClean="0"/>
              <a:t>generation of </a:t>
            </a:r>
            <a:r>
              <a:rPr lang="en-US" dirty="0"/>
              <a:t>I/O middleware and services to support new programming </a:t>
            </a:r>
            <a:r>
              <a:rPr lang="en-US" dirty="0" smtClean="0"/>
              <a:t>abstractions </a:t>
            </a:r>
            <a:r>
              <a:rPr lang="en-US" dirty="0"/>
              <a:t>and workflows </a:t>
            </a:r>
          </a:p>
          <a:p>
            <a:r>
              <a:rPr lang="en-US" dirty="0"/>
              <a:t>In the area of understanding SSIO: </a:t>
            </a:r>
          </a:p>
          <a:p>
            <a:pPr lvl="1" fontAlgn="base"/>
            <a:r>
              <a:rPr lang="en-US" dirty="0"/>
              <a:t>I</a:t>
            </a:r>
            <a:r>
              <a:rPr lang="en-US" dirty="0" smtClean="0"/>
              <a:t>mprove </a:t>
            </a:r>
            <a:r>
              <a:rPr lang="en-US" dirty="0"/>
              <a:t>our ability to characterize storage </a:t>
            </a:r>
            <a:r>
              <a:rPr lang="en-US" dirty="0" smtClean="0"/>
              <a:t>activities to </a:t>
            </a:r>
            <a:r>
              <a:rPr lang="en-US" dirty="0"/>
              <a:t>model and predict the behavior of SSIO </a:t>
            </a:r>
            <a:r>
              <a:rPr lang="en-US" dirty="0" smtClean="0"/>
              <a:t>activities on </a:t>
            </a:r>
            <a:r>
              <a:rPr lang="en-US" dirty="0"/>
              <a:t>future </a:t>
            </a:r>
            <a:r>
              <a:rPr lang="en-US" dirty="0" smtClean="0"/>
              <a:t>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5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broken?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live in a world of hierarchy yet we flatten large scientific data into a “file”, or a series of files</a:t>
            </a:r>
          </a:p>
          <a:p>
            <a:pPr lvl="1"/>
            <a:r>
              <a:rPr lang="en-US" dirty="0" smtClean="0"/>
              <a:t>We often give the file name attributes so we can find the file easier</a:t>
            </a:r>
          </a:p>
          <a:p>
            <a:pPr lvl="1"/>
            <a:r>
              <a:rPr lang="en-US" dirty="0" smtClean="0"/>
              <a:t>We move the file by hand, using tools such as </a:t>
            </a:r>
            <a:r>
              <a:rPr lang="en-US" dirty="0" err="1" smtClean="0"/>
              <a:t>scp</a:t>
            </a:r>
            <a:r>
              <a:rPr lang="en-US" dirty="0" smtClean="0"/>
              <a:t>, </a:t>
            </a:r>
            <a:r>
              <a:rPr lang="en-US" dirty="0" err="1" smtClean="0"/>
              <a:t>gridftp</a:t>
            </a:r>
            <a:r>
              <a:rPr lang="en-US" dirty="0" smtClean="0"/>
              <a:t>, … but have no knowledge of the users, and we often only want certain information in the file</a:t>
            </a:r>
          </a:p>
          <a:p>
            <a:r>
              <a:rPr lang="en-US" dirty="0" smtClean="0"/>
              <a:t>We issue a series of write/read commands but don’t tell the system any extra information</a:t>
            </a:r>
          </a:p>
          <a:p>
            <a:pPr lvl="1"/>
            <a:r>
              <a:rPr lang="en-US" dirty="0" smtClean="0"/>
              <a:t>What happens if it takes 6 months to write/read in the data? </a:t>
            </a:r>
          </a:p>
          <a:p>
            <a:r>
              <a:rPr lang="en-US" dirty="0" smtClean="0"/>
              <a:t>We don’t let users define priorities to data vs. accuracies</a:t>
            </a:r>
          </a:p>
          <a:p>
            <a:r>
              <a:rPr lang="en-US" dirty="0" smtClean="0"/>
              <a:t>We don’t have any semantics that allow data to be placed and migrated and purged at different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principles of Sirius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Principle 1</a:t>
            </a:r>
            <a:r>
              <a:rPr lang="en-US" dirty="0"/>
              <a:t>: A knowledge-centric system design that allows user knowledge to define data policies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Today SSIO </a:t>
            </a:r>
            <a:r>
              <a:rPr lang="en-US" dirty="0"/>
              <a:t>layers are written in a stove-pipe fashion, and quite often do not allow optimizations to take </a:t>
            </a:r>
            <a:r>
              <a:rPr lang="en-US" dirty="0" smtClean="0"/>
              <a:t>place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e-design </a:t>
            </a:r>
            <a:r>
              <a:rPr lang="en-US" dirty="0"/>
              <a:t>the layers in a highly integrated fashion where users </a:t>
            </a:r>
            <a:r>
              <a:rPr lang="en-US" dirty="0" smtClean="0"/>
              <a:t>place </a:t>
            </a:r>
            <a:r>
              <a:rPr lang="en-US" dirty="0"/>
              <a:t>their intentions </a:t>
            </a:r>
            <a:r>
              <a:rPr lang="en-US" dirty="0" smtClean="0"/>
              <a:t>into the </a:t>
            </a:r>
            <a:r>
              <a:rPr lang="en-US" dirty="0"/>
              <a:t>system and actions will statically and dynamically take place to optimize for </a:t>
            </a:r>
            <a:r>
              <a:rPr lang="en-US" dirty="0" smtClean="0"/>
              <a:t>the </a:t>
            </a:r>
            <a:r>
              <a:rPr lang="en-US" dirty="0"/>
              <a:t>system </a:t>
            </a:r>
            <a:r>
              <a:rPr lang="en-US" dirty="0" smtClean="0"/>
              <a:t>and for individual requests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Principle 2:</a:t>
            </a:r>
            <a:r>
              <a:rPr lang="en-US" dirty="0"/>
              <a:t> Predictable performance and quality of data in the SSIO layers needs to be established </a:t>
            </a:r>
            <a:r>
              <a:rPr lang="en-US" dirty="0" smtClean="0"/>
              <a:t>so science </a:t>
            </a:r>
            <a:r>
              <a:rPr lang="en-US" dirty="0"/>
              <a:t>can be done on the exascale systems in a more </a:t>
            </a:r>
            <a:r>
              <a:rPr lang="en-US" dirty="0" smtClean="0"/>
              <a:t>efficient manner</a:t>
            </a:r>
          </a:p>
          <a:p>
            <a:pPr lvl="1"/>
            <a:r>
              <a:rPr lang="en-US" dirty="0" smtClean="0"/>
              <a:t>Without </a:t>
            </a:r>
            <a:r>
              <a:rPr lang="en-US" dirty="0"/>
              <a:t>predictable </a:t>
            </a:r>
            <a:r>
              <a:rPr lang="en-US" dirty="0" smtClean="0"/>
              <a:t>performance, not </a:t>
            </a:r>
            <a:r>
              <a:rPr lang="en-US" dirty="0"/>
              <a:t>only can the runs be slowed down because of shared resource contention </a:t>
            </a:r>
            <a:r>
              <a:rPr lang="en-US" dirty="0" smtClean="0"/>
              <a:t>but </a:t>
            </a:r>
            <a:r>
              <a:rPr lang="en-US" dirty="0"/>
              <a:t>also it </a:t>
            </a:r>
            <a:r>
              <a:rPr lang="en-US" dirty="0" smtClean="0"/>
              <a:t>affects key science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SIRIUS Research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new data abstractions to guide placement across the storage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Enable science-driven data refactoring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effectLst/>
              </a:rPr>
              <a:t>Manage data placement and migration between the application, middleware and storage system using an autonomic cross-layer approach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effectLst/>
              </a:rPr>
              <a:t>Create a fuzzy </a:t>
            </a:r>
            <a:r>
              <a:rPr lang="en-US" dirty="0" err="1" smtClean="0">
                <a:effectLst/>
              </a:rPr>
              <a:t>QoS</a:t>
            </a:r>
            <a:r>
              <a:rPr lang="en-US" dirty="0" smtClean="0">
                <a:effectLst/>
              </a:rPr>
              <a:t> guarantee for I/O</a:t>
            </a:r>
          </a:p>
          <a:p>
            <a:pPr lvl="1"/>
            <a:r>
              <a:rPr lang="en-US" dirty="0" smtClean="0"/>
              <a:t>Need to find data across the storage hierarchy</a:t>
            </a:r>
          </a:p>
          <a:p>
            <a:pPr lvl="1"/>
            <a:r>
              <a:rPr lang="en-US" dirty="0" smtClean="0"/>
              <a:t>Need to write/read data across the storage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817103"/>
          </a:xfrm>
        </p:spPr>
        <p:txBody>
          <a:bodyPr/>
          <a:lstStyle/>
          <a:p>
            <a:r>
              <a:rPr lang="en-US" dirty="0" smtClean="0"/>
              <a:t>Sirius </a:t>
            </a:r>
            <a:r>
              <a:rPr lang="en-US" dirty="0" err="1" smtClean="0"/>
              <a:t>r&amp;D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70988106"/>
              </p:ext>
            </p:extLst>
          </p:nvPr>
        </p:nvGraphicFramePr>
        <p:xfrm>
          <a:off x="586333" y="739439"/>
          <a:ext cx="11105423" cy="570324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927399"/>
                <a:gridCol w="7178024"/>
              </a:tblGrid>
              <a:tr h="404663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</a:tr>
              <a:tr h="7044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abstractions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Create new APIs and annotations to guide data placement across the storage system</a:t>
                      </a:r>
                      <a:endParaRPr lang="en-US" sz="2000" dirty="0"/>
                    </a:p>
                  </a:txBody>
                  <a:tcPr/>
                </a:tc>
              </a:tr>
              <a:tr h="101071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Mapping science data models to hierarchical storage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Enable science-driven mapping, re-organization, reduction and prioritization of data chunks derive from application objects</a:t>
                      </a:r>
                      <a:endParaRPr lang="en-US" sz="2000" dirty="0"/>
                    </a:p>
                  </a:txBody>
                  <a:tcPr/>
                </a:tc>
              </a:tr>
              <a:tr h="84295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Mechanisms for data movement across the storage hierarchy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Enable science-driven data placement and migration based on policies</a:t>
                      </a:r>
                      <a:endParaRPr lang="en-US" sz="2000" dirty="0"/>
                    </a:p>
                  </a:txBody>
                  <a:tcPr/>
                </a:tc>
              </a:tr>
              <a:tr h="102530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Extend the</a:t>
                      </a:r>
                      <a:r>
                        <a:rPr lang="en-US" sz="2000" baseline="0" dirty="0" smtClean="0"/>
                        <a:t> interaction of middleware with the storage system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Manage data placement and migration between the application, middleware and storage system using an autonomic cross-layer approach</a:t>
                      </a:r>
                      <a:endParaRPr lang="en-US" sz="2000" dirty="0"/>
                    </a:p>
                  </a:txBody>
                  <a:tcPr/>
                </a:tc>
              </a:tr>
              <a:tr h="7044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and implement</a:t>
                      </a:r>
                      <a:r>
                        <a:rPr lang="en-US" sz="2000" baseline="0" dirty="0" smtClean="0"/>
                        <a:t> of I/O middleware architectures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Create APIs to guide the placement of chunks of data across the SSIO and </a:t>
                      </a:r>
                      <a:r>
                        <a:rPr lang="en-US" sz="2000" u="none" strike="noStrike" kern="1200" baseline="0" dirty="0" err="1" smtClean="0"/>
                        <a:t>autonomically</a:t>
                      </a:r>
                      <a:r>
                        <a:rPr lang="en-US" sz="2000" u="none" strike="noStrike" kern="1200" baseline="0" dirty="0" smtClean="0"/>
                        <a:t> move data</a:t>
                      </a:r>
                      <a:endParaRPr lang="en-US" sz="2000" dirty="0"/>
                    </a:p>
                  </a:txBody>
                  <a:tcPr/>
                </a:tc>
              </a:tr>
              <a:tr h="101071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Approaches to improve the ability of SSIO software to support C/R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Create utility functions defined for the lifetime of data, and allow C/R data to be automatically placed in the fastest storage and then later purged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48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/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work is built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ADIOS</a:t>
            </a:r>
          </a:p>
          <a:p>
            <a:r>
              <a:rPr lang="en-US" dirty="0" err="1" smtClean="0"/>
              <a:t>DataSpaces</a:t>
            </a:r>
            <a:endParaRPr lang="en-US" dirty="0" smtClean="0"/>
          </a:p>
          <a:p>
            <a:r>
              <a:rPr lang="en-US" dirty="0" smtClean="0"/>
              <a:t>Sirocco</a:t>
            </a:r>
          </a:p>
        </p:txBody>
      </p:sp>
    </p:spTree>
    <p:extLst>
      <p:ext uri="{BB962C8B-B14F-4D97-AF65-F5344CB8AC3E}">
        <p14:creationId xmlns:p14="http://schemas.microsoft.com/office/powerpoint/2010/main" val="206796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ADIOS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An I/O abstraction framework </a:t>
            </a:r>
          </a:p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Provides portable, fast, scalable, easy-to-use, metadata rich output </a:t>
            </a:r>
          </a:p>
          <a:p>
            <a:pPr marL="233363" indent="-233363">
              <a:spcBef>
                <a:spcPts val="600"/>
              </a:spcBef>
            </a:pP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Choose the I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/O method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at runtime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Abstracts the API from the method</a:t>
            </a:r>
          </a:p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hlinkClick r:id="rId3"/>
              </a:rPr>
              <a:t>http://www.nccs.gov/user-support/center-projects/adios/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33363" indent="-233363">
              <a:spcBef>
                <a:spcPts val="60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Need to provide solutions for “90% of the applications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”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474101" y="3999819"/>
            <a:ext cx="5232300" cy="2429857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Astrophysics</a:t>
            </a:r>
          </a:p>
          <a:p>
            <a:r>
              <a:rPr lang="en-US" dirty="0"/>
              <a:t>Climate</a:t>
            </a:r>
          </a:p>
          <a:p>
            <a:r>
              <a:rPr lang="en-US" dirty="0"/>
              <a:t>Combustion</a:t>
            </a:r>
          </a:p>
          <a:p>
            <a:r>
              <a:rPr lang="en-US" dirty="0"/>
              <a:t>CFD</a:t>
            </a:r>
          </a:p>
          <a:p>
            <a:r>
              <a:rPr lang="en-US" dirty="0"/>
              <a:t>Environmental Science</a:t>
            </a:r>
          </a:p>
          <a:p>
            <a:r>
              <a:rPr lang="en-US" dirty="0"/>
              <a:t>Fusion</a:t>
            </a:r>
          </a:p>
          <a:p>
            <a:r>
              <a:rPr lang="en-US" dirty="0"/>
              <a:t>Geoscience</a:t>
            </a:r>
          </a:p>
          <a:p>
            <a:r>
              <a:rPr lang="en-US" dirty="0"/>
              <a:t>Materials Science</a:t>
            </a:r>
          </a:p>
          <a:p>
            <a:r>
              <a:rPr lang="en-US" dirty="0"/>
              <a:t>Medical: Pathology</a:t>
            </a:r>
          </a:p>
          <a:p>
            <a:r>
              <a:rPr lang="en-US" dirty="0"/>
              <a:t>Neutron Science</a:t>
            </a:r>
          </a:p>
          <a:p>
            <a:r>
              <a:rPr lang="en-US" dirty="0"/>
              <a:t>Nuclear Science</a:t>
            </a:r>
          </a:p>
          <a:p>
            <a:r>
              <a:rPr lang="en-US" dirty="0"/>
              <a:t>Quantum Turbulence</a:t>
            </a:r>
          </a:p>
          <a:p>
            <a:r>
              <a:rPr lang="en-US" dirty="0"/>
              <a:t>Relativity</a:t>
            </a:r>
          </a:p>
          <a:p>
            <a:r>
              <a:rPr lang="en-US" dirty="0"/>
              <a:t>Seismology</a:t>
            </a:r>
          </a:p>
          <a:p>
            <a:r>
              <a:rPr lang="en-US" dirty="0"/>
              <a:t>Sub-surface modeling</a:t>
            </a:r>
          </a:p>
          <a:p>
            <a:r>
              <a:rPr lang="en-US" dirty="0"/>
              <a:t>Weather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1634" y="3999819"/>
            <a:ext cx="3950097" cy="22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Straight Connector 8"/>
          <p:cNvCxnSpPr>
            <a:cxnSpLocks noChangeShapeType="1"/>
          </p:cNvCxnSpPr>
          <p:nvPr/>
        </p:nvCxnSpPr>
        <p:spPr bwMode="auto">
          <a:xfrm>
            <a:off x="599607" y="3450167"/>
            <a:ext cx="5496393" cy="0"/>
          </a:xfrm>
          <a:prstGeom prst="line">
            <a:avLst/>
          </a:prstGeom>
          <a:noFill/>
          <a:ln w="38100" algn="ctr">
            <a:solidFill>
              <a:srgbClr val="F9B074"/>
            </a:solidFill>
            <a:round/>
            <a:headEnd/>
            <a:tailEnd/>
          </a:ln>
        </p:spPr>
      </p:cxnSp>
      <p:cxnSp>
        <p:nvCxnSpPr>
          <p:cNvPr id="14339" name="Straight Connector 20"/>
          <p:cNvCxnSpPr>
            <a:cxnSpLocks noChangeShapeType="1"/>
          </p:cNvCxnSpPr>
          <p:nvPr/>
        </p:nvCxnSpPr>
        <p:spPr bwMode="auto">
          <a:xfrm>
            <a:off x="6066786" y="2459386"/>
            <a:ext cx="1715" cy="1636365"/>
          </a:xfrm>
          <a:prstGeom prst="line">
            <a:avLst/>
          </a:prstGeom>
          <a:noFill/>
          <a:ln w="38100" algn="ctr">
            <a:solidFill>
              <a:srgbClr val="F9B074"/>
            </a:solidFill>
            <a:round/>
            <a:headEnd/>
            <a:tailEnd/>
          </a:ln>
        </p:spPr>
      </p:cxnSp>
      <p:sp>
        <p:nvSpPr>
          <p:cNvPr id="14340" name="TextBox 13"/>
          <p:cNvSpPr txBox="1">
            <a:spLocks noChangeArrowheads="1"/>
          </p:cNvSpPr>
          <p:nvPr/>
        </p:nvSpPr>
        <p:spPr bwMode="auto">
          <a:xfrm>
            <a:off x="6085416" y="671455"/>
            <a:ext cx="1389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126735"/>
                </a:solidFill>
              </a:rPr>
              <a:t>Approach</a:t>
            </a:r>
          </a:p>
        </p:txBody>
      </p:sp>
      <p:sp>
        <p:nvSpPr>
          <p:cNvPr id="14341" name="TextBox 14"/>
          <p:cNvSpPr txBox="1">
            <a:spLocks noChangeArrowheads="1"/>
          </p:cNvSpPr>
          <p:nvPr/>
        </p:nvSpPr>
        <p:spPr bwMode="auto">
          <a:xfrm>
            <a:off x="595009" y="671455"/>
            <a:ext cx="1535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126735"/>
                </a:solidFill>
              </a:rPr>
              <a:t>Challenges</a:t>
            </a:r>
          </a:p>
        </p:txBody>
      </p:sp>
      <p:sp>
        <p:nvSpPr>
          <p:cNvPr id="14342" name="Content Placeholder 5"/>
          <p:cNvSpPr>
            <a:spLocks noGrp="1"/>
          </p:cNvSpPr>
          <p:nvPr>
            <p:ph idx="4294967295"/>
          </p:nvPr>
        </p:nvSpPr>
        <p:spPr>
          <a:xfrm>
            <a:off x="494674" y="1152401"/>
            <a:ext cx="5437751" cy="2243059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1800" dirty="0"/>
              <a:t>Study laser-driven acceleration of ion beams to make it an affordable alternative to conventional accelerator based radiation therapy and X-ray therapy of cancer</a:t>
            </a:r>
          </a:p>
          <a:p>
            <a:pPr algn="just">
              <a:spcBef>
                <a:spcPts val="600"/>
              </a:spcBef>
              <a:buSzPct val="120000"/>
            </a:pPr>
            <a:r>
              <a:rPr lang="en-US" sz="1800" dirty="0" smtClean="0"/>
              <a:t>Output </a:t>
            </a:r>
            <a:r>
              <a:rPr lang="en-US" sz="1800" dirty="0"/>
              <a:t>data during the entire simulation with as many time steps as possible to study the physical effects;  this means 100s of TBs of data are generated per hour</a:t>
            </a:r>
          </a:p>
          <a:p>
            <a:pPr algn="just">
              <a:spcBef>
                <a:spcPts val="600"/>
              </a:spcBef>
              <a:buSzPct val="120000"/>
            </a:pPr>
            <a:r>
              <a:rPr lang="en-US" sz="1800" dirty="0"/>
              <a:t>Create a computational laboratory to allow for real-time processing for optimizing parameters of the laser</a:t>
            </a: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595009" y="3485593"/>
            <a:ext cx="3638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126735"/>
                </a:solidFill>
              </a:rPr>
              <a:t>Research Products/Artifacts</a:t>
            </a: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8875477" y="18778"/>
            <a:ext cx="2826845" cy="707886"/>
          </a:xfrm>
          <a:prstGeom prst="rect">
            <a:avLst/>
          </a:prstGeom>
          <a:gradFill flip="none" rotWithShape="1">
            <a:gsLst>
              <a:gs pos="0">
                <a:srgbClr val="325AA3">
                  <a:tint val="66000"/>
                  <a:satMod val="160000"/>
                </a:srgbClr>
              </a:gs>
              <a:gs pos="50000">
                <a:srgbClr val="325AA3">
                  <a:tint val="44500"/>
                  <a:satMod val="160000"/>
                </a:srgbClr>
              </a:gs>
              <a:gs pos="100000">
                <a:srgbClr val="325AA3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800" dirty="0"/>
              <a:t>M. Bussmann, A. Huebl,  R. </a:t>
            </a:r>
            <a:r>
              <a:rPr lang="en-US" sz="800" dirty="0" err="1"/>
              <a:t>Widera</a:t>
            </a:r>
            <a:r>
              <a:rPr lang="en-US" sz="800" dirty="0"/>
              <a:t> - HZDR</a:t>
            </a:r>
          </a:p>
          <a:p>
            <a:pPr algn="ctr" eaLnBrk="0" hangingPunct="0"/>
            <a:r>
              <a:rPr lang="en-US" sz="800" dirty="0"/>
              <a:t>S. Klasky, Q. Liu, N. Podhorszki, M. Wolf– ORNL</a:t>
            </a:r>
          </a:p>
          <a:p>
            <a:pPr algn="ctr" eaLnBrk="0" hangingPunct="0"/>
            <a:r>
              <a:rPr lang="en-US" sz="800" dirty="0"/>
              <a:t>G. Eisenhauer, K. Schwan – GT</a:t>
            </a:r>
          </a:p>
          <a:p>
            <a:pPr algn="ctr" eaLnBrk="0" hangingPunct="0"/>
            <a:r>
              <a:rPr lang="en-US" sz="800" dirty="0"/>
              <a:t>M. Parashar – Rutgers</a:t>
            </a:r>
          </a:p>
          <a:p>
            <a:pPr algn="ctr" eaLnBrk="0" hangingPunct="0"/>
            <a:r>
              <a:rPr lang="en-US" sz="800" dirty="0"/>
              <a:t>N. </a:t>
            </a:r>
            <a:r>
              <a:rPr lang="en-US" sz="800" dirty="0" err="1"/>
              <a:t>Samatova</a:t>
            </a:r>
            <a:r>
              <a:rPr lang="en-US" sz="800" dirty="0"/>
              <a:t> - NCSU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94674" y="60618"/>
            <a:ext cx="88947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rgbClr val="325AA3"/>
                </a:solidFill>
                <a:latin typeface="Cambria" panose="02040503050406030204" pitchFamily="18" charset="0"/>
              </a:rPr>
              <a:t>PIConGPU</a:t>
            </a:r>
            <a:r>
              <a:rPr lang="en-US" sz="2800" dirty="0">
                <a:solidFill>
                  <a:srgbClr val="325AA3"/>
                </a:solidFill>
                <a:latin typeface="Cambria" panose="02040503050406030204" pitchFamily="18" charset="0"/>
              </a:rPr>
              <a:t> + ADIOS for data intensive accelerator science</a:t>
            </a:r>
          </a:p>
        </p:txBody>
      </p:sp>
      <p:cxnSp>
        <p:nvCxnSpPr>
          <p:cNvPr id="23" name="Straight Connector 8"/>
          <p:cNvCxnSpPr>
            <a:cxnSpLocks noChangeShapeType="1"/>
          </p:cNvCxnSpPr>
          <p:nvPr/>
        </p:nvCxnSpPr>
        <p:spPr bwMode="auto">
          <a:xfrm>
            <a:off x="6085416" y="3069495"/>
            <a:ext cx="4343400" cy="182"/>
          </a:xfrm>
          <a:prstGeom prst="line">
            <a:avLst/>
          </a:prstGeom>
          <a:noFill/>
          <a:ln w="38100" algn="ctr">
            <a:solidFill>
              <a:srgbClr val="F9B074"/>
            </a:solidFill>
            <a:round/>
            <a:headEnd/>
            <a:tailEnd/>
          </a:ln>
        </p:spPr>
      </p:cxnSp>
      <p:sp>
        <p:nvSpPr>
          <p:cNvPr id="2" name="TextBox 1"/>
          <p:cNvSpPr txBox="1"/>
          <p:nvPr/>
        </p:nvSpPr>
        <p:spPr>
          <a:xfrm>
            <a:off x="-846625" y="-15492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 bwMode="auto">
          <a:xfrm>
            <a:off x="6085416" y="1065806"/>
            <a:ext cx="5450264" cy="18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PIConGPU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 relativistic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Particle-in-Cell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(PIC)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GPGPU code Optimize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target (form, composition,  size) and laser parameters (intensity, pulse duration, contrast) to achieve high proton beam energies and good beam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ADIOS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for massive self describing data requirements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ADIOS staging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situ steering of the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6085416" y="3020725"/>
            <a:ext cx="16180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rgbClr val="126735"/>
                </a:solidFill>
              </a:rPr>
              <a:t>Select Results</a:t>
            </a:r>
          </a:p>
        </p:txBody>
      </p:sp>
      <p:pic>
        <p:nvPicPr>
          <p:cNvPr id="4" name="Picture 3" descr="RSVP-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10" y="6229881"/>
            <a:ext cx="1444829" cy="640080"/>
          </a:xfrm>
          <a:prstGeom prst="rect">
            <a:avLst/>
          </a:prstGeom>
        </p:spPr>
      </p:pic>
      <p:sp>
        <p:nvSpPr>
          <p:cNvPr id="19" name="Content Placeholder 5"/>
          <p:cNvSpPr txBox="1">
            <a:spLocks/>
          </p:cNvSpPr>
          <p:nvPr/>
        </p:nvSpPr>
        <p:spPr bwMode="auto">
          <a:xfrm>
            <a:off x="1524000" y="3731226"/>
            <a:ext cx="4486356" cy="248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rgbClr val="146737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buSzPct val="120000"/>
              <a:buFont typeface="Arial"/>
              <a:buChar char="•"/>
              <a:defRPr/>
            </a:pPr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348" y="4280543"/>
            <a:ext cx="4547517" cy="2089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641" y="3626483"/>
            <a:ext cx="4572009" cy="2743205"/>
          </a:xfrm>
          <a:prstGeom prst="rect">
            <a:avLst/>
          </a:prstGeom>
        </p:spPr>
      </p:pic>
      <p:pic>
        <p:nvPicPr>
          <p:cNvPr id="21" name="Picture 20" descr="SDAV_logo_blu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865" y="6229881"/>
            <a:ext cx="3511549" cy="640080"/>
          </a:xfrm>
          <a:prstGeom prst="rect">
            <a:avLst/>
          </a:prstGeom>
        </p:spPr>
      </p:pic>
      <p:sp>
        <p:nvSpPr>
          <p:cNvPr id="24" name="Content Placeholder 5"/>
          <p:cNvSpPr txBox="1">
            <a:spLocks/>
          </p:cNvSpPr>
          <p:nvPr/>
        </p:nvSpPr>
        <p:spPr bwMode="auto">
          <a:xfrm>
            <a:off x="595008" y="3791817"/>
            <a:ext cx="5415347" cy="46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rgbClr val="146737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chemeClr val="tx1"/>
                </a:solidFill>
              </a:rPr>
              <a:t>“ADIOS was allowed new physic insights due to the speed and flexibility of the framework”, M. Bussmann, A. Huebl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6085416" y="3292082"/>
            <a:ext cx="5359229" cy="46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rgbClr val="146737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</a:rPr>
              <a:t>“ADIOS was able to achieve  184 GB/s on 16,384 nodes on </a:t>
            </a:r>
            <a:r>
              <a:rPr lang="en-US" sz="1600" b="0" dirty="0" smtClean="0">
                <a:solidFill>
                  <a:schemeClr val="tx1"/>
                </a:solidFill>
              </a:rPr>
              <a:t>Titan</a:t>
            </a:r>
            <a:endParaRPr lang="en-US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DataSpaces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14477" y="4062260"/>
            <a:ext cx="11184941" cy="2367801"/>
          </a:xfrm>
        </p:spPr>
        <p:txBody>
          <a:bodyPr numCol="2">
            <a:noAutofit/>
          </a:bodyPr>
          <a:lstStyle/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Virtual shared-space programming abstraction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Simple API for coordination, interaction and messaging</a:t>
            </a:r>
            <a:endParaRPr lang="en-US" sz="2200" i="1" dirty="0">
              <a:solidFill>
                <a:srgbClr val="000000"/>
              </a:solidFill>
            </a:endParaRPr>
          </a:p>
          <a:p>
            <a:pPr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Distributed, associative, in-memory object store </a:t>
            </a:r>
          </a:p>
          <a:p>
            <a:pPr lvl="1" defTabSz="398463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Online data indexing, flexible querying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Adaptive cross-layer runtime management </a:t>
            </a:r>
          </a:p>
          <a:p>
            <a:pPr lvl="1"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Hybrid in-situ/in-transit execution </a:t>
            </a:r>
          </a:p>
          <a:p>
            <a:pPr defTabSz="414081" hangingPunct="0">
              <a:buClr>
                <a:srgbClr val="000000"/>
              </a:buClr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Efficient, high-throughput/low-latency asynchronous</a:t>
            </a:r>
            <a:endParaRPr lang="en-US" sz="2200" dirty="0"/>
          </a:p>
        </p:txBody>
      </p:sp>
      <p:pic>
        <p:nvPicPr>
          <p:cNvPr id="6" name="Picture 5" descr="arch_p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024617"/>
            <a:ext cx="5148358" cy="3037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438" y="905256"/>
            <a:ext cx="5222613" cy="30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Sirocco Object Store </a:t>
            </a:r>
            <a:r>
              <a:rPr lang="en-US" dirty="0" smtClean="0"/>
              <a:t>- 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two-part system:</a:t>
            </a:r>
          </a:p>
          <a:p>
            <a:pPr lvl="1"/>
            <a:r>
              <a:rPr lang="en-US" dirty="0" smtClean="0"/>
              <a:t>A low-level, hierarchical fixed-depth object storage system</a:t>
            </a:r>
          </a:p>
          <a:p>
            <a:pPr lvl="1"/>
            <a:r>
              <a:rPr lang="en-US" dirty="0" smtClean="0"/>
              <a:t>Smart clients that expose user APIs</a:t>
            </a:r>
          </a:p>
          <a:p>
            <a:r>
              <a:rPr lang="en-US" dirty="0" smtClean="0"/>
              <a:t>Light Weight File System-inspired philosophy</a:t>
            </a:r>
          </a:p>
          <a:p>
            <a:pPr lvl="1"/>
            <a:r>
              <a:rPr lang="en-US" dirty="0" smtClean="0"/>
              <a:t>Clients </a:t>
            </a:r>
            <a:r>
              <a:rPr lang="en-US" dirty="0"/>
              <a:t>bring/opt-in to services they require</a:t>
            </a:r>
          </a:p>
          <a:p>
            <a:pPr lvl="1"/>
            <a:r>
              <a:rPr lang="en-US" dirty="0"/>
              <a:t>Naming, locking, distributed transactions</a:t>
            </a:r>
          </a:p>
          <a:p>
            <a:r>
              <a:rPr lang="en-US" dirty="0"/>
              <a:t>Peer-to-peer inspired design</a:t>
            </a:r>
          </a:p>
          <a:p>
            <a:pPr lvl="1"/>
            <a:r>
              <a:rPr lang="en-US" dirty="0"/>
              <a:t>Ephemeral servers and </a:t>
            </a:r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Data and location(s) are decoupled</a:t>
            </a:r>
          </a:p>
          <a:p>
            <a:pPr lvl="1"/>
            <a:r>
              <a:rPr lang="en-US" dirty="0" smtClean="0"/>
              <a:t>Greedy </a:t>
            </a:r>
            <a:r>
              <a:rPr lang="en-US" dirty="0"/>
              <a:t>optimization of </a:t>
            </a:r>
            <a:r>
              <a:rPr lang="en-US" dirty="0" err="1"/>
              <a:t>QoS</a:t>
            </a:r>
            <a:r>
              <a:rPr lang="en-US" dirty="0"/>
              <a:t> (network, storage, reliability)</a:t>
            </a:r>
          </a:p>
          <a:p>
            <a:pPr lvl="1"/>
            <a:r>
              <a:rPr lang="en-US" dirty="0"/>
              <a:t>Popularity drives copy </a:t>
            </a:r>
            <a:r>
              <a:rPr lang="en-US" dirty="0" smtClean="0"/>
              <a:t>creation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http://www.cs.sandia.gov/Scalable_IO/sirocco/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Design Principles </a:t>
            </a:r>
            <a:r>
              <a:rPr lang="en-US" smtClean="0"/>
              <a:t>of SIROCCO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 central indices for data location</a:t>
            </a:r>
          </a:p>
          <a:p>
            <a:r>
              <a:rPr lang="en-US" dirty="0"/>
              <a:t>Data will move continually for integrity</a:t>
            </a:r>
          </a:p>
          <a:p>
            <a:r>
              <a:rPr lang="en-US" dirty="0"/>
              <a:t>Emphasize </a:t>
            </a:r>
            <a:r>
              <a:rPr lang="en-US" dirty="0" smtClean="0"/>
              <a:t>scalability, </a:t>
            </a:r>
            <a:r>
              <a:rPr lang="en-US" dirty="0" err="1" smtClean="0"/>
              <a:t>minimality</a:t>
            </a:r>
            <a:r>
              <a:rPr lang="en-US" dirty="0" smtClean="0"/>
              <a:t> </a:t>
            </a:r>
            <a:r>
              <a:rPr lang="en-US" dirty="0"/>
              <a:t>over legacy</a:t>
            </a:r>
          </a:p>
          <a:p>
            <a:r>
              <a:rPr lang="en-US" dirty="0"/>
              <a:t>Symmetric APIs for all storage</a:t>
            </a:r>
          </a:p>
          <a:p>
            <a:r>
              <a:rPr lang="en-US" dirty="0"/>
              <a:t>Owner dictates resilience</a:t>
            </a:r>
          </a:p>
          <a:p>
            <a:r>
              <a:rPr lang="en-US" dirty="0"/>
              <a:t>Servers never couple</a:t>
            </a:r>
          </a:p>
          <a:p>
            <a:endParaRPr lang="en-US" dirty="0"/>
          </a:p>
          <a:p>
            <a:r>
              <a:rPr lang="en-US" dirty="0" smtClean="0"/>
              <a:t>Servers cooperate for data </a:t>
            </a:r>
            <a:r>
              <a:rPr lang="en-US" i="1" dirty="0" smtClean="0"/>
              <a:t>safety</a:t>
            </a:r>
          </a:p>
          <a:p>
            <a:r>
              <a:rPr lang="en-US" dirty="0" smtClean="0"/>
              <a:t>Clients cooperate for </a:t>
            </a:r>
            <a:r>
              <a:rPr lang="en-US" i="1" dirty="0" smtClean="0"/>
              <a:t>enhanced semantics</a:t>
            </a:r>
          </a:p>
          <a:p>
            <a:pPr lvl="1"/>
            <a:r>
              <a:rPr lang="en-US" dirty="0" smtClean="0"/>
              <a:t>Location choice</a:t>
            </a:r>
          </a:p>
          <a:p>
            <a:pPr lvl="1"/>
            <a:r>
              <a:rPr lang="en-US" dirty="0" smtClean="0"/>
              <a:t>Consistency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/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951F-5EE9-0146-B333-95A04DB13D7E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do we describe/annotate data generated from applications? </a:t>
            </a:r>
          </a:p>
          <a:p>
            <a:r>
              <a:rPr lang="en-US" dirty="0" smtClean="0"/>
              <a:t>To capture application knowledge and communicate them to middleware/storage</a:t>
            </a:r>
          </a:p>
          <a:p>
            <a:pPr lvl="1"/>
            <a:r>
              <a:rPr lang="en-US" b="1" dirty="0" smtClean="0"/>
              <a:t>Data utility</a:t>
            </a:r>
          </a:p>
          <a:p>
            <a:pPr lvl="1"/>
            <a:r>
              <a:rPr lang="en-US" b="1" dirty="0" smtClean="0"/>
              <a:t>Relationships between datasets</a:t>
            </a:r>
          </a:p>
          <a:p>
            <a:pPr lvl="1"/>
            <a:r>
              <a:rPr lang="en-US" dirty="0" smtClean="0"/>
              <a:t>Semantics</a:t>
            </a:r>
          </a:p>
          <a:p>
            <a:r>
              <a:rPr lang="en-US" dirty="0" smtClean="0"/>
              <a:t>To specify user requirements</a:t>
            </a:r>
          </a:p>
          <a:p>
            <a:pPr lvl="1"/>
            <a:r>
              <a:rPr lang="en-US" dirty="0" err="1" smtClean="0"/>
              <a:t>QoS</a:t>
            </a:r>
            <a:endParaRPr lang="en-US" dirty="0" smtClean="0"/>
          </a:p>
          <a:p>
            <a:pPr lvl="2"/>
            <a:r>
              <a:rPr lang="en-US" dirty="0" smtClean="0"/>
              <a:t>E.g., bandwidth</a:t>
            </a:r>
          </a:p>
          <a:p>
            <a:pPr lvl="1"/>
            <a:r>
              <a:rPr lang="en-US" dirty="0" smtClean="0"/>
              <a:t>Policy</a:t>
            </a:r>
          </a:p>
          <a:p>
            <a:pPr lvl="2"/>
            <a:r>
              <a:rPr lang="en-US" dirty="0" smtClean="0"/>
              <a:t>E.g., where and how long should my data stay on a storage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APIs (for writing)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sirius_init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(in) size)</a:t>
            </a: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sirius_open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(in) filename, (out)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sirius_write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(in)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(in) buffer, (in) “name”, (in function) 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refactoring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(in) utility)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sirius_write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 (in)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(in) buffer, (in) “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name2”,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(in function)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refactoring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(in)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utility)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sirius_perform_write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(in)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(in)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max_time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irius_close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(in)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sirius_finalize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9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APIs (for reading)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sirius_read_open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sirius_schedule_read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data)</a:t>
            </a: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sirius_get_read_time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“deadline=10min”)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sirius_perform_read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sirius_read_close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How does the system reassemble the pieces after the data has been refactored?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Re-factoring might mean combing different data chunks together, and this takes time!</a:t>
            </a:r>
          </a:p>
          <a:p>
            <a:endParaRPr lang="en-US" sz="24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 smtClean="0">
                <a:latin typeface="Bloodthirsty" panose="02000500000000000000" pitchFamily="2" charset="0"/>
              </a:rPr>
              <a:t>twists</a:t>
            </a:r>
            <a:endParaRPr lang="en-US" dirty="0">
              <a:latin typeface="Bloodthirsty" panose="02000500000000000000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can be “written/read” to a certain “accuracy”</a:t>
            </a:r>
          </a:p>
          <a:p>
            <a:pPr lvl="1"/>
            <a:r>
              <a:rPr lang="en-US" dirty="0" smtClean="0"/>
              <a:t>How do we define this accuracy? (from previous results)?</a:t>
            </a:r>
          </a:p>
          <a:p>
            <a:r>
              <a:rPr lang="en-US" dirty="0" smtClean="0"/>
              <a:t>Users are unware where data goes but can have APIs to be aware to time to write/read the data</a:t>
            </a:r>
          </a:p>
          <a:p>
            <a:r>
              <a:rPr lang="en-US" dirty="0" smtClean="0"/>
              <a:t>The amount of data processed is somewhat variable</a:t>
            </a:r>
          </a:p>
          <a:p>
            <a:r>
              <a:rPr lang="en-US" dirty="0" smtClean="0"/>
              <a:t>Time to read in the data can be heavily dependent on the time to find the data</a:t>
            </a:r>
          </a:p>
          <a:p>
            <a:r>
              <a:rPr lang="en-US" dirty="0" smtClean="0"/>
              <a:t>Can users accept results which are not faithful to the original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New techniques for “Data Intensive Science”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 marL="0" indent="-49212">
              <a:buNone/>
            </a:pPr>
            <a:r>
              <a:rPr lang="en-US" dirty="0" smtClean="0"/>
              <a:t>IDEA: AUDITOR: An additional “simulation” whose purpose is to monitor the fine scale simulation and initiate appropriate actions when anomalies are detected.</a:t>
            </a:r>
          </a:p>
          <a:p>
            <a:pPr marL="0" indent="-49212">
              <a:buNone/>
            </a:pPr>
            <a:endParaRPr lang="en-US" dirty="0" smtClean="0"/>
          </a:p>
          <a:p>
            <a:pPr marL="0" indent="-49212">
              <a:buNone/>
            </a:pPr>
            <a:r>
              <a:rPr lang="en-US" dirty="0" smtClean="0"/>
              <a:t>Examples</a:t>
            </a:r>
            <a:endParaRPr lang="en-US" dirty="0"/>
          </a:p>
          <a:p>
            <a:pPr marL="407988" indent="-457200"/>
            <a:r>
              <a:rPr lang="en-US" dirty="0" smtClean="0"/>
              <a:t>Trigger a checkpoint</a:t>
            </a:r>
          </a:p>
          <a:p>
            <a:pPr marL="407988" indent="-457200"/>
            <a:r>
              <a:rPr lang="en-US" dirty="0" smtClean="0"/>
              <a:t>Trigger a roll-back</a:t>
            </a:r>
          </a:p>
          <a:p>
            <a:pPr marL="407988" indent="-457200"/>
            <a:r>
              <a:rPr lang="en-US" dirty="0" smtClean="0"/>
              <a:t>Trigger a local change in a function</a:t>
            </a:r>
          </a:p>
          <a:p>
            <a:pPr marL="407988" indent="-457200"/>
            <a:r>
              <a:rPr lang="en-US" dirty="0" smtClean="0"/>
              <a:t>…</a:t>
            </a:r>
            <a:endParaRPr lang="en-US" dirty="0"/>
          </a:p>
          <a:p>
            <a:pPr marL="407988" indent="-457200"/>
            <a:r>
              <a:rPr lang="en-US" dirty="0" smtClean="0"/>
              <a:t>Not confined to stability issues because it will always reset</a:t>
            </a:r>
          </a:p>
          <a:p>
            <a:pPr marL="407988" indent="-457200"/>
            <a:r>
              <a:rPr lang="en-US" dirty="0" smtClean="0"/>
              <a:t>Can allow data regeneration cheaply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quantities in Information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stream S and for x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∈ S let</a:t>
            </a:r>
          </a:p>
          <a:p>
            <a:pPr marL="0" indent="0">
              <a:buNone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(X=x) =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∈ [0,1]</a:t>
            </a:r>
            <a:endParaRPr lang="en-US" dirty="0" smtClean="0"/>
          </a:p>
          <a:p>
            <a:r>
              <a:rPr lang="en-US" dirty="0" smtClean="0"/>
              <a:t>Shannon Information Content</a:t>
            </a:r>
          </a:p>
          <a:p>
            <a:pPr marL="0" indent="0">
              <a:buNone/>
            </a:pPr>
            <a:r>
              <a:rPr lang="en-US" dirty="0" smtClean="0"/>
              <a:t>        h(x) = - log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/>
              <a:t> </a:t>
            </a:r>
            <a:r>
              <a:rPr lang="en-US" dirty="0" err="1" smtClean="0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 smtClean="0"/>
          </a:p>
          <a:p>
            <a:r>
              <a:rPr lang="en-US" dirty="0" smtClean="0"/>
              <a:t>Entropy</a:t>
            </a:r>
          </a:p>
          <a:p>
            <a:pPr marL="0" indent="0">
              <a:buNone/>
            </a:pPr>
            <a:r>
              <a:rPr lang="en-US" dirty="0" smtClean="0"/>
              <a:t>        H(S) = -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/>
              <a:t>p</a:t>
            </a:r>
            <a:r>
              <a:rPr lang="en-US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/>
              <a:t> </a:t>
            </a:r>
            <a:r>
              <a:rPr lang="en-US" dirty="0" smtClean="0"/>
              <a:t>log</a:t>
            </a:r>
            <a:r>
              <a:rPr lang="en-US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dirty="0" err="1"/>
              <a:t>p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Noisy/random data has HIGH ENTROPY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9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Where do we spend our time in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10515600" cy="5032760"/>
          </a:xfrm>
        </p:spPr>
        <p:txBody>
          <a:bodyPr>
            <a:normAutofit/>
          </a:bodyPr>
          <a:lstStyle/>
          <a:p>
            <a:pPr marL="338138" indent="-338138"/>
            <a:r>
              <a:rPr lang="en-US" dirty="0">
                <a:cs typeface="Calibri"/>
              </a:rPr>
              <a:t>Goals</a:t>
            </a:r>
            <a:endParaRPr lang="en-US" sz="20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Accelerate this process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predictable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adaptable</a:t>
            </a:r>
          </a:p>
          <a:p>
            <a:pPr lvl="1"/>
            <a:r>
              <a:rPr lang="en-US" dirty="0">
                <a:cs typeface="Calibri"/>
              </a:rPr>
              <a:t>Make the process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scalable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as the complexity increases</a:t>
            </a:r>
          </a:p>
          <a:p>
            <a:pPr lvl="1"/>
            <a:r>
              <a:rPr lang="en-US" dirty="0">
                <a:cs typeface="Calibri"/>
              </a:rPr>
              <a:t>Make the software </a:t>
            </a:r>
            <a:r>
              <a:rPr lang="en-US" b="1" dirty="0" smtClean="0">
                <a:solidFill>
                  <a:srgbClr val="FF0000"/>
                </a:solidFill>
                <a:cs typeface="Calibri"/>
              </a:rPr>
              <a:t>easy-to-use</a:t>
            </a:r>
          </a:p>
          <a:p>
            <a:r>
              <a:rPr lang="en-US" dirty="0" smtClean="0">
                <a:solidFill>
                  <a:srgbClr val="325AA3"/>
                </a:solidFill>
                <a:cs typeface="Calibri"/>
              </a:rPr>
              <a:t>Observation</a:t>
            </a:r>
          </a:p>
          <a:p>
            <a:pPr lvl="1"/>
            <a:r>
              <a:rPr lang="en-US" dirty="0" smtClean="0">
                <a:cs typeface="Calibri"/>
              </a:rPr>
              <a:t>Most of the time is spent in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managing, moving, storing,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retrieving , and turning</a:t>
            </a:r>
            <a:br>
              <a:rPr lang="en-US" dirty="0" smtClean="0">
                <a:cs typeface="Calibri"/>
              </a:rPr>
            </a:br>
            <a:r>
              <a:rPr lang="en-US" dirty="0" smtClean="0">
                <a:cs typeface="Calibri"/>
              </a:rPr>
              <a:t>the science data into </a:t>
            </a:r>
            <a:br>
              <a:rPr lang="en-US" dirty="0" smtClean="0">
                <a:cs typeface="Calibri"/>
              </a:rPr>
            </a:br>
            <a:r>
              <a:rPr lang="en-US" b="1" dirty="0" smtClean="0">
                <a:solidFill>
                  <a:srgbClr val="C00000"/>
                </a:solidFill>
                <a:cs typeface="Calibri"/>
              </a:rPr>
              <a:t>knowledge</a:t>
            </a:r>
          </a:p>
          <a:p>
            <a:pPr lvl="1"/>
            <a:endParaRPr lang="en-US" b="1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838" y="3183574"/>
            <a:ext cx="6523225" cy="31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Relevance to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 idea is to distinguish between data and information</a:t>
            </a:r>
          </a:p>
          <a:p>
            <a:r>
              <a:rPr lang="en-US" dirty="0" smtClean="0"/>
              <a:t>Source Coding theorem</a:t>
            </a:r>
          </a:p>
          <a:p>
            <a:pPr lvl="1"/>
            <a:r>
              <a:rPr lang="en-US" dirty="0" smtClean="0"/>
              <a:t>N items of data from S require at least NH(S) bits of storage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Information content related to likelihood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Noisy/random data has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LARGE H(S) </a:t>
            </a:r>
            <a:r>
              <a:rPr lang="en-US" dirty="0" smtClean="0">
                <a:solidFill>
                  <a:srgbClr val="C00000"/>
                </a:solidFill>
              </a:rPr>
              <a:t>and hence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ALMOST INCOMPRESSIBLE</a:t>
            </a:r>
          </a:p>
          <a:p>
            <a:pPr marL="0" indent="0">
              <a:buNone/>
            </a:pPr>
            <a:r>
              <a:rPr lang="en-US" dirty="0" smtClean="0"/>
              <a:t>E.g. Gomez &amp; </a:t>
            </a:r>
            <a:r>
              <a:rPr lang="en-US" dirty="0" err="1" smtClean="0"/>
              <a:t>Cappello</a:t>
            </a:r>
            <a:r>
              <a:rPr lang="en-US" dirty="0" smtClean="0"/>
              <a:t> 2013</a:t>
            </a:r>
            <a:br>
              <a:rPr lang="en-US" dirty="0" smtClean="0"/>
            </a:br>
            <a:r>
              <a:rPr lang="en-US" dirty="0" smtClean="0"/>
              <a:t>show only 15% compression </a:t>
            </a:r>
            <a:br>
              <a:rPr lang="en-US" dirty="0" smtClean="0"/>
            </a:br>
            <a:r>
              <a:rPr lang="en-US" dirty="0" smtClean="0"/>
              <a:t>(lossless)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089" y="3086811"/>
            <a:ext cx="5766137" cy="32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practices of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Want to write data every n</a:t>
            </a:r>
            <a:r>
              <a:rPr lang="en-US" baseline="30000" dirty="0" smtClean="0"/>
              <a:t>th</a:t>
            </a:r>
            <a:r>
              <a:rPr lang="en-US" dirty="0" smtClean="0"/>
              <a:t> timestep</a:t>
            </a:r>
          </a:p>
          <a:p>
            <a:pPr lvl="1"/>
            <a:r>
              <a:rPr lang="en-US" dirty="0" smtClean="0"/>
              <a:t>Because of the Storage and I/O requirements</a:t>
            </a:r>
            <a:br>
              <a:rPr lang="en-US" dirty="0" smtClean="0"/>
            </a:br>
            <a:r>
              <a:rPr lang="en-US" dirty="0" smtClean="0"/>
              <a:t>users are forced to writing less</a:t>
            </a:r>
          </a:p>
          <a:p>
            <a:r>
              <a:rPr lang="en-US" dirty="0" smtClean="0"/>
              <a:t>Common practice is to write data at every</a:t>
            </a:r>
            <a:br>
              <a:rPr lang="en-US" dirty="0" smtClean="0"/>
            </a:br>
            <a:r>
              <a:rPr lang="en-US" dirty="0" err="1" smtClean="0"/>
              <a:t>m</a:t>
            </a:r>
            <a:r>
              <a:rPr lang="en-US" baseline="30000" dirty="0" err="1" smtClean="0"/>
              <a:t>th</a:t>
            </a:r>
            <a:r>
              <a:rPr lang="en-US" dirty="0" smtClean="0"/>
              <a:t> timestep, stride = M</a:t>
            </a:r>
          </a:p>
          <a:p>
            <a:r>
              <a:rPr lang="en-US" dirty="0" smtClean="0"/>
              <a:t>If the users reconstruct their data, u(t), at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n</a:t>
            </a:r>
            <a:r>
              <a:rPr lang="en-US" baseline="30000" dirty="0"/>
              <a:t>th </a:t>
            </a:r>
            <a:r>
              <a:rPr lang="en-US" baseline="30000" dirty="0" smtClean="0"/>
              <a:t> </a:t>
            </a:r>
            <a:r>
              <a:rPr lang="en-US" dirty="0" smtClean="0"/>
              <a:t>timestep, they need to interpolate</a:t>
            </a:r>
            <a:br>
              <a:rPr lang="en-US" dirty="0" smtClean="0"/>
            </a:br>
            <a:r>
              <a:rPr lang="en-US" dirty="0" smtClean="0"/>
              <a:t>between the neighboring </a:t>
            </a:r>
            <a:r>
              <a:rPr lang="en-US" dirty="0" err="1" smtClean="0"/>
              <a:t>timesteps</a:t>
            </a:r>
            <a:endParaRPr lang="en-US" dirty="0"/>
          </a:p>
          <a:p>
            <a:pPr lvl="1"/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baseline="-25000" dirty="0" smtClean="0">
                <a:ea typeface="Cambria Math" panose="02040503050406030204" pitchFamily="18" charset="0"/>
              </a:rPr>
              <a:t>M</a:t>
            </a:r>
            <a:r>
              <a:rPr lang="en-US" dirty="0" smtClean="0">
                <a:ea typeface="Cambria Math" panose="02040503050406030204" pitchFamily="18" charset="0"/>
              </a:rPr>
              <a:t>(u) = interpolant on coarser grid (stride M), reduce storage my 1/M</a:t>
            </a:r>
          </a:p>
          <a:p>
            <a:r>
              <a:rPr lang="en-US" dirty="0" smtClean="0"/>
              <a:t>Assume (C=constant depending on the complexity of the data)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riginal storage cost = 32*N bits (floats)</a:t>
            </a:r>
          </a:p>
          <a:p>
            <a:pPr lvl="1"/>
            <a:r>
              <a:rPr lang="en-US" dirty="0" smtClean="0"/>
              <a:t>New storage cost = 32*N/M bits + { 23 – log</a:t>
            </a:r>
            <a:r>
              <a:rPr lang="en-US" baseline="-25000" dirty="0" smtClean="0"/>
              <a:t>2</a:t>
            </a:r>
            <a:r>
              <a:rPr lang="en-US" dirty="0" smtClean="0"/>
              <a:t> (C 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)}N    </a:t>
            </a:r>
          </a:p>
          <a:p>
            <a:pPr lvl="1"/>
            <a:r>
              <a:rPr lang="en-US" dirty="0" smtClean="0"/>
              <a:t>Ratio = (1/M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M) – 1/16 </a:t>
            </a:r>
            <a:r>
              <a:rPr lang="en-US" dirty="0"/>
              <a:t>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 + constant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114" y="905256"/>
            <a:ext cx="4584420" cy="3099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11694974" y="2811413"/>
              <a:ext cx="548640" cy="170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76974" y="2793413"/>
                <a:ext cx="584640" cy="206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9290304" y="716890"/>
            <a:ext cx="358445" cy="746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92870" y="408548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2711" y="2982053"/>
            <a:ext cx="435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-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/>
              <a:t>M</a:t>
            </a:r>
            <a:r>
              <a:rPr lang="en-US" dirty="0" smtClean="0"/>
              <a:t>(u) = O(M</a:t>
            </a:r>
            <a:r>
              <a:rPr lang="en-US" baseline="30000" dirty="0"/>
              <a:t>2</a:t>
            </a:r>
            <a:r>
              <a:rPr lang="en-US" dirty="0" smtClean="0"/>
              <a:t>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dirty="0" smtClean="0"/>
              <a:t>t</a:t>
            </a:r>
            <a:r>
              <a:rPr lang="en-US" baseline="30000" dirty="0" smtClean="0"/>
              <a:t>2</a:t>
            </a:r>
            <a:r>
              <a:rPr lang="en-US" dirty="0" smtClean="0"/>
              <a:t>) : 2</a:t>
            </a:r>
            <a:r>
              <a:rPr lang="en-US" baseline="30000" dirty="0" smtClean="0"/>
              <a:t>nd</a:t>
            </a:r>
            <a:r>
              <a:rPr lang="en-US" dirty="0" smtClean="0"/>
              <a:t> order interpolation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1713" y="4877503"/>
            <a:ext cx="36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Cost to store </a:t>
            </a:r>
            <a:r>
              <a:rPr lang="el-GR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 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Cost </a:t>
            </a:r>
            <a:r>
              <a:rPr lang="en-US" dirty="0">
                <a:solidFill>
                  <a:srgbClr val="FF0000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store mantissa of u- </a:t>
            </a:r>
            <a:r>
              <a:rPr lang="el-G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baseline="-25000" dirty="0" smtClean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(u)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958" y="3050438"/>
            <a:ext cx="5535513" cy="3311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237"/>
            <a:ext cx="10829544" cy="787019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Compression with an interpolation auditor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7568264" cy="4915091"/>
          </a:xfrm>
        </p:spPr>
        <p:txBody>
          <a:bodyPr>
            <a:normAutofit/>
          </a:bodyPr>
          <a:lstStyle/>
          <a:p>
            <a:r>
              <a:rPr lang="en-US" dirty="0" smtClean="0"/>
              <a:t>Linear interpolation is the auditor</a:t>
            </a:r>
          </a:p>
          <a:p>
            <a:r>
              <a:rPr lang="en-US" dirty="0" smtClean="0"/>
              <a:t>If we look at 10MB output then with a stride of 5</a:t>
            </a:r>
          </a:p>
          <a:p>
            <a:pPr lvl="1"/>
            <a:r>
              <a:rPr lang="en-US" dirty="0" smtClean="0"/>
              <a:t>Total output = 50MB for 5 steps</a:t>
            </a:r>
          </a:p>
          <a:p>
            <a:pPr lvl="1"/>
            <a:r>
              <a:rPr lang="en-US" dirty="0" smtClean="0"/>
              <a:t>10 MB, if we output 1 step</a:t>
            </a:r>
          </a:p>
          <a:p>
            <a:pPr lvl="1"/>
            <a:r>
              <a:rPr lang="en-US" dirty="0" smtClean="0"/>
              <a:t>42MB “typical lossless compression”</a:t>
            </a:r>
          </a:p>
          <a:p>
            <a:pPr lvl="1"/>
            <a:r>
              <a:rPr lang="en-US" dirty="0" smtClean="0"/>
              <a:t>17.5 MB, using linear auditing but</a:t>
            </a:r>
            <a:br>
              <a:rPr lang="en-US" dirty="0" smtClean="0"/>
            </a:br>
            <a:r>
              <a:rPr lang="en-US" dirty="0" smtClean="0"/>
              <a:t>lossless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464" y="837866"/>
            <a:ext cx="2616800" cy="176924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9746"/>
              </p:ext>
            </p:extLst>
          </p:nvPr>
        </p:nvGraphicFramePr>
        <p:xfrm>
          <a:off x="969963" y="4286250"/>
          <a:ext cx="520223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Binary Worksheet" r:id="rId7" imgW="2622720" imgH="927279" progId="Excel.SheetBinaryMacroEnabled.12">
                  <p:embed/>
                </p:oleObj>
              </mc:Choice>
              <mc:Fallback>
                <p:oleObj name="Binary Worksheet" r:id="rId7" imgW="2622720" imgH="927279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9963" y="4286250"/>
                        <a:ext cx="5202237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24081" y="1909823"/>
            <a:ext cx="2531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More faithful auditor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gives better compression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7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auditors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key to better auditors is to understand what you are simulating/observing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a reduce model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less resolution</a:t>
            </a:r>
          </a:p>
          <a:p>
            <a:pPr lvl="1"/>
            <a:r>
              <a:rPr lang="en-US" dirty="0" smtClean="0"/>
              <a:t>Use a linear equation for short spatial/temporal regions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5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to refactor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Precision based re-organization</a:t>
            </a:r>
          </a:p>
          <a:p>
            <a:pPr lvl="1"/>
            <a:r>
              <a:rPr lang="en-US" dirty="0" smtClean="0"/>
              <a:t>Store the sign, exponent, and first 3 digits in one bucket for all the values, then the next 5 digits, then the next 6 digits all in separate buckets</a:t>
            </a:r>
          </a:p>
          <a:p>
            <a:r>
              <a:rPr lang="en-US" dirty="0" smtClean="0"/>
              <a:t>Frequency based re-organization</a:t>
            </a:r>
          </a:p>
          <a:p>
            <a:pPr lvl="1"/>
            <a:r>
              <a:rPr lang="en-US" dirty="0" smtClean="0"/>
              <a:t>Wavelets</a:t>
            </a:r>
          </a:p>
          <a:p>
            <a:r>
              <a:rPr lang="en-US" dirty="0" smtClean="0"/>
              <a:t>More knowledge-based auditors</a:t>
            </a:r>
          </a:p>
          <a:p>
            <a:pPr lvl="1"/>
            <a:r>
              <a:rPr lang="en-US" dirty="0" smtClean="0"/>
              <a:t>Cost of data re-generation vs. data storage/ </a:t>
            </a:r>
            <a:r>
              <a:rPr lang="en-US" dirty="0"/>
              <a:t>r</a:t>
            </a:r>
            <a:r>
              <a:rPr lang="en-US" dirty="0" smtClean="0"/>
              <a:t>etrieval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/>
              <a:t>Data Refactoring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Metadata searching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Computer science challenges in Data Refactoring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understand the cost associated with refactoring data, e.g., the CPU cycles, extra memory consumed, and communication.</a:t>
            </a:r>
          </a:p>
          <a:p>
            <a:pPr lvl="1"/>
            <a:r>
              <a:rPr lang="en-US" dirty="0" smtClean="0"/>
              <a:t>For an auditor-like approach</a:t>
            </a:r>
          </a:p>
          <a:p>
            <a:pPr lvl="2"/>
            <a:r>
              <a:rPr lang="en-US" dirty="0" smtClean="0"/>
              <a:t>Where should the auditor run, taking advantage of locality as much as possible? </a:t>
            </a:r>
          </a:p>
          <a:p>
            <a:pPr lvl="2"/>
            <a:r>
              <a:rPr lang="en-US" dirty="0" smtClean="0"/>
              <a:t>How much resources to allocate?</a:t>
            </a:r>
          </a:p>
          <a:p>
            <a:pPr lvl="2"/>
            <a:r>
              <a:rPr lang="en-US" dirty="0" smtClean="0"/>
              <a:t>How will the auditor and the application communicate?</a:t>
            </a:r>
          </a:p>
          <a:p>
            <a:pPr lvl="2"/>
            <a:r>
              <a:rPr lang="en-US" dirty="0" smtClean="0"/>
              <a:t>Most importantly, how do we take both error bound and cost into consideration.</a:t>
            </a:r>
          </a:p>
          <a:p>
            <a:r>
              <a:rPr lang="en-US" dirty="0" smtClean="0"/>
              <a:t>Does the refactoring affect the fidelity of the applications? If so, how much?</a:t>
            </a:r>
          </a:p>
          <a:p>
            <a:r>
              <a:rPr lang="en-US" dirty="0" smtClean="0"/>
              <a:t>After data is refactored, how do we map it to the storage hierarchy? How do we enforce policy?</a:t>
            </a:r>
          </a:p>
        </p:txBody>
      </p:sp>
    </p:spTree>
    <p:extLst>
      <p:ext uri="{BB962C8B-B14F-4D97-AF65-F5344CB8AC3E}">
        <p14:creationId xmlns:p14="http://schemas.microsoft.com/office/powerpoint/2010/main" val="2644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3336950" y="1058899"/>
            <a:ext cx="4737410" cy="354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Particles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344831" y="2386505"/>
            <a:ext cx="374073" cy="355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P1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3716983" y="2386505"/>
            <a:ext cx="744326" cy="355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P2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4461310" y="2386505"/>
            <a:ext cx="1132350" cy="355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P3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5589720" y="2386505"/>
            <a:ext cx="2484640" cy="355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P4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339470" y="1446147"/>
            <a:ext cx="1303050" cy="354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Field 1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218013" y="1446147"/>
            <a:ext cx="1856347" cy="354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Mesh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763739" y="1446147"/>
            <a:ext cx="1336169" cy="354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Field 2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3344831" y="2772064"/>
            <a:ext cx="399011" cy="355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F1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773540" y="2772064"/>
            <a:ext cx="399011" cy="355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G1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172753" y="2772064"/>
            <a:ext cx="893850" cy="355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G2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218013" y="2772064"/>
            <a:ext cx="542667" cy="3551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M1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760680" y="2772064"/>
            <a:ext cx="1313680" cy="3551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M2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736565" y="2772064"/>
            <a:ext cx="893850" cy="355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F2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3336948" y="3237565"/>
            <a:ext cx="4243341" cy="1464010"/>
            <a:chOff x="1159393" y="3395610"/>
            <a:chExt cx="3111784" cy="1357157"/>
          </a:xfrm>
        </p:grpSpPr>
        <p:sp>
          <p:nvSpPr>
            <p:cNvPr id="141" name="Rectangle 140"/>
            <p:cNvSpPr/>
            <p:nvPr/>
          </p:nvSpPr>
          <p:spPr>
            <a:xfrm>
              <a:off x="1159394" y="3744557"/>
              <a:ext cx="274320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P1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432305" y="3743713"/>
              <a:ext cx="551619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P2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005107" y="3744557"/>
              <a:ext cx="292608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F1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307270" y="3744557"/>
              <a:ext cx="292608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G1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599878" y="3746037"/>
              <a:ext cx="426105" cy="32918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M1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829479" y="4094399"/>
              <a:ext cx="655490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G2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496296" y="4088569"/>
              <a:ext cx="961164" cy="32918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M2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162661" y="4094399"/>
              <a:ext cx="655490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F2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165702" y="4423583"/>
              <a:ext cx="951110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P3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125985" y="4423583"/>
              <a:ext cx="1746504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P4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159393" y="3395610"/>
              <a:ext cx="3111784" cy="299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/>
                <a:t>c. Initial storage layout after data movement settled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3336948" y="4947649"/>
            <a:ext cx="4532514" cy="1450908"/>
            <a:chOff x="634973" y="4576699"/>
            <a:chExt cx="3323844" cy="1345012"/>
          </a:xfrm>
        </p:grpSpPr>
        <p:sp>
          <p:nvSpPr>
            <p:cNvPr id="154" name="Rectangle 153"/>
            <p:cNvSpPr/>
            <p:nvPr/>
          </p:nvSpPr>
          <p:spPr>
            <a:xfrm>
              <a:off x="664533" y="4909489"/>
              <a:ext cx="274320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P1</a:t>
              </a: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945431" y="4909489"/>
              <a:ext cx="292608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F1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247594" y="4909489"/>
              <a:ext cx="292608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G1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540202" y="4910969"/>
              <a:ext cx="431674" cy="32918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M1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26365" y="5259331"/>
              <a:ext cx="655490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G2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993183" y="5253501"/>
              <a:ext cx="1246460" cy="32918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M2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59547" y="5259331"/>
              <a:ext cx="655490" cy="329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F2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4533" y="5588515"/>
              <a:ext cx="951110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P3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624816" y="5588515"/>
              <a:ext cx="1746504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P4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34973" y="4576699"/>
              <a:ext cx="3177191" cy="299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/>
                <a:t>d. Storage layout at a later point in the data life-cycle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392354" y="5592527"/>
              <a:ext cx="566463" cy="329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71763" y="3556205"/>
            <a:ext cx="925318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Parallel FS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87859" y="3942753"/>
            <a:ext cx="909223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Campaign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61313" y="4332434"/>
            <a:ext cx="935769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Long Term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71763" y="5289288"/>
            <a:ext cx="925318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Parallel FS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87859" y="5664734"/>
            <a:ext cx="909223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Campaign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261313" y="6010009"/>
            <a:ext cx="935769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Long Term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175822" y="3292901"/>
            <a:ext cx="5898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175822" y="4910002"/>
            <a:ext cx="5898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336948" y="2000738"/>
            <a:ext cx="32408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/>
              <a:t>b. Refactored and reduced data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175822" y="2014857"/>
            <a:ext cx="5898537" cy="282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179880" y="2505723"/>
            <a:ext cx="1017202" cy="51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Application</a:t>
            </a:r>
          </a:p>
          <a:p>
            <a:pPr algn="r"/>
            <a:r>
              <a:rPr lang="en-US" sz="1364" b="1" dirty="0"/>
              <a:t>Memory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79880" y="1167223"/>
            <a:ext cx="1017202" cy="51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64" b="1" dirty="0"/>
              <a:t>Application</a:t>
            </a:r>
          </a:p>
          <a:p>
            <a:pPr algn="r"/>
            <a:r>
              <a:rPr lang="en-US" sz="1364" b="1" dirty="0"/>
              <a:t>Memory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345551" y="713232"/>
            <a:ext cx="32408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/>
              <a:t>a. Original memory arrangement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Memory/Storage arrangement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770520" y="3545280"/>
              <a:ext cx="4348800" cy="99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4400" y="3540600"/>
                <a:ext cx="4367160" cy="10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7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Refactoring and Utility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explore </a:t>
            </a:r>
            <a:r>
              <a:rPr lang="en-US" dirty="0" smtClean="0">
                <a:solidFill>
                  <a:srgbClr val="FF0000"/>
                </a:solidFill>
              </a:rPr>
              <a:t>what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where</a:t>
            </a:r>
            <a:r>
              <a:rPr lang="en-US" dirty="0" smtClean="0"/>
              <a:t> the computation will occur</a:t>
            </a:r>
          </a:p>
          <a:p>
            <a:pPr lvl="1"/>
            <a:r>
              <a:rPr lang="en-US" dirty="0" smtClean="0"/>
              <a:t>Flexibility in location based on past work</a:t>
            </a:r>
          </a:p>
          <a:p>
            <a:pPr lvl="1"/>
            <a:r>
              <a:rPr lang="en-US" dirty="0" smtClean="0"/>
              <a:t>Flexibility in which operation to perform on which chunk of data</a:t>
            </a:r>
          </a:p>
          <a:p>
            <a:r>
              <a:rPr lang="en-US" dirty="0" smtClean="0"/>
              <a:t>Code generation or code containers are potential study targets</a:t>
            </a:r>
          </a:p>
          <a:p>
            <a:r>
              <a:rPr lang="en-US" dirty="0" smtClean="0"/>
              <a:t>Maintaining relationship between data chunks</a:t>
            </a:r>
          </a:p>
          <a:p>
            <a:r>
              <a:rPr lang="en-US" dirty="0" smtClean="0"/>
              <a:t>Carry attributes from generation to consumption and feedback into a utility computation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86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and the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7449922" cy="49973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Describes how long a data chunk will live at a level of the storage hierarchy</a:t>
            </a:r>
          </a:p>
          <a:p>
            <a:r>
              <a:rPr lang="en-US" dirty="0" smtClean="0"/>
              <a:t>Utility is a broad description</a:t>
            </a:r>
          </a:p>
          <a:p>
            <a:pPr lvl="1"/>
            <a:r>
              <a:rPr lang="en-US" dirty="0" smtClean="0"/>
              <a:t>Spatial or temporal utility of data</a:t>
            </a:r>
          </a:p>
          <a:p>
            <a:pPr lvl="1"/>
            <a:r>
              <a:rPr lang="en-US" dirty="0" smtClean="0"/>
              <a:t>Utility based on in-data features </a:t>
            </a:r>
          </a:p>
          <a:p>
            <a:pPr lvl="1"/>
            <a:r>
              <a:rPr lang="en-US" dirty="0" smtClean="0"/>
              <a:t>Utility based on statistical features</a:t>
            </a:r>
          </a:p>
          <a:p>
            <a:r>
              <a:rPr lang="en-US" dirty="0" smtClean="0"/>
              <a:t>Utility has a large component from the user and the use case</a:t>
            </a:r>
          </a:p>
          <a:p>
            <a:pPr lvl="1"/>
            <a:r>
              <a:rPr lang="en-US" dirty="0" smtClean="0"/>
              <a:t>Experimental design factors in here</a:t>
            </a:r>
          </a:p>
          <a:p>
            <a:pPr lvl="1"/>
            <a:r>
              <a:rPr lang="en-US" dirty="0" smtClean="0"/>
              <a:t>Solving a specific scientific problem =&gt; specific data utility function</a:t>
            </a:r>
          </a:p>
          <a:p>
            <a:r>
              <a:rPr lang="en-US" dirty="0" smtClean="0"/>
              <a:t>API for ingesting user preferences and combining with historical provenance</a:t>
            </a:r>
          </a:p>
          <a:p>
            <a:r>
              <a:rPr lang="en-US" dirty="0" smtClean="0"/>
              <a:t>Dynamic utility for online analysis/visualization use cases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122" y="118237"/>
            <a:ext cx="3316118" cy="322381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390534" y="3317997"/>
            <a:ext cx="3213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The </a:t>
            </a:r>
            <a:r>
              <a:rPr lang="en-US" dirty="0"/>
              <a:t>utility of F1 may be defined more explicitly as, for example, </a:t>
            </a: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priority=1, (time-NVRAM=8 hours, time-PFS=30 days, time-CAMPAIGN=100 days, time-TAPE=1000 days), </a:t>
            </a:r>
          </a:p>
          <a:p>
            <a:r>
              <a:rPr lang="en-US" dirty="0">
                <a:solidFill>
                  <a:srgbClr val="325AA3"/>
                </a:solidFill>
              </a:rPr>
              <a:t>(priority=2, (time-NVRAM=1 hours, time-PFS=4 days, time-CAMPAIGN=100 days, time-TAPE=300 days</a:t>
            </a:r>
            <a:r>
              <a:rPr lang="en-US" dirty="0" smtClean="0">
                <a:solidFill>
                  <a:srgbClr val="325AA3"/>
                </a:solidFill>
              </a:rPr>
              <a:t>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Data Intensive Science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 smtClean="0">
                <a:solidFill>
                  <a:srgbClr val="FF0000"/>
                </a:solidFill>
              </a:rPr>
              <a:t> convergence of “Big Data meets HPC”</a:t>
            </a:r>
          </a:p>
          <a:p>
            <a:pPr lvl="1"/>
            <a:r>
              <a:rPr lang="en-US" sz="2000" dirty="0" smtClean="0"/>
              <a:t>Computer technology is changing (Complexity)</a:t>
            </a:r>
          </a:p>
          <a:p>
            <a:pPr lvl="2"/>
            <a:r>
              <a:rPr lang="en-US" sz="1800" dirty="0"/>
              <a:t>Deep memory hierarchy </a:t>
            </a:r>
          </a:p>
          <a:p>
            <a:pPr lvl="2"/>
            <a:r>
              <a:rPr lang="en-US" sz="1800" dirty="0"/>
              <a:t>Accelerators</a:t>
            </a:r>
          </a:p>
          <a:p>
            <a:pPr lvl="2"/>
            <a:r>
              <a:rPr lang="en-US" sz="1800" dirty="0"/>
              <a:t>Scale-in &amp; Scale Out</a:t>
            </a:r>
          </a:p>
          <a:p>
            <a:pPr lvl="1"/>
            <a:r>
              <a:rPr lang="en-US" sz="2000" dirty="0" smtClean="0"/>
              <a:t>Experiments, Observations, Simulations are changing (Complexity)</a:t>
            </a:r>
          </a:p>
          <a:p>
            <a:pPr lvl="2"/>
            <a:r>
              <a:rPr lang="en-US" sz="1800" dirty="0"/>
              <a:t>Data (Volume, Velocity, Variety) is increasing</a:t>
            </a:r>
          </a:p>
          <a:p>
            <a:pPr lvl="2"/>
            <a:r>
              <a:rPr lang="en-US" sz="1800" dirty="0"/>
              <a:t>Distributed Data</a:t>
            </a:r>
          </a:p>
          <a:p>
            <a:pPr lvl="1"/>
            <a:r>
              <a:rPr lang="en-US" sz="2000" dirty="0" smtClean="0"/>
              <a:t>The Nature of where and how we do science is becoming more complex, users++, physics++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Ultimate goal</a:t>
            </a:r>
          </a:p>
          <a:p>
            <a:pPr lvl="1"/>
            <a:r>
              <a:rPr lang="en-US" sz="2000" dirty="0" smtClean="0"/>
              <a:t>Gain enough confidence, fidelity accuracy to accurately predict new</a:t>
            </a:r>
            <a:br>
              <a:rPr lang="en-US" sz="2000" dirty="0" smtClean="0"/>
            </a:br>
            <a:r>
              <a:rPr lang="en-US" sz="2000" dirty="0" smtClean="0"/>
              <a:t>science and aid in decision making</a:t>
            </a:r>
          </a:p>
          <a:p>
            <a:pPr lvl="2"/>
            <a:r>
              <a:rPr lang="en-US" sz="1800" dirty="0"/>
              <a:t>Save lives </a:t>
            </a:r>
            <a:r>
              <a:rPr lang="en-US" sz="1800" dirty="0" smtClean="0"/>
              <a:t>, Save </a:t>
            </a:r>
            <a:r>
              <a:rPr lang="en-US" sz="1800" dirty="0"/>
              <a:t>money</a:t>
            </a:r>
          </a:p>
          <a:p>
            <a:pPr lvl="1"/>
            <a:r>
              <a:rPr lang="en-US" sz="2000" dirty="0" smtClean="0"/>
              <a:t>Reduce which experiments to run and</a:t>
            </a:r>
          </a:p>
          <a:p>
            <a:pPr lvl="1"/>
            <a:r>
              <a:rPr lang="en-US" sz="2000" dirty="0" smtClean="0"/>
              <a:t>Record and understand the best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2586" y="4351214"/>
            <a:ext cx="2894105" cy="1862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729" y="31898"/>
            <a:ext cx="3147915" cy="35562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043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Relationships between data chunks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10515600" cy="5140757"/>
          </a:xfrm>
        </p:spPr>
        <p:txBody>
          <a:bodyPr>
            <a:normAutofit/>
          </a:bodyPr>
          <a:lstStyle/>
          <a:p>
            <a:r>
              <a:rPr lang="en-US" dirty="0" smtClean="0"/>
              <a:t>Chunked data is best data</a:t>
            </a:r>
          </a:p>
          <a:p>
            <a:pPr lvl="1"/>
            <a:r>
              <a:rPr lang="en-US" dirty="0" smtClean="0"/>
              <a:t>Size of chunk</a:t>
            </a:r>
          </a:p>
          <a:p>
            <a:pPr lvl="1"/>
            <a:r>
              <a:rPr lang="en-US" dirty="0" smtClean="0"/>
              <a:t>Intra-chunk relationship</a:t>
            </a:r>
          </a:p>
          <a:p>
            <a:pPr lvl="1"/>
            <a:r>
              <a:rPr lang="en-US" dirty="0" smtClean="0"/>
              <a:t>Temporal chunking is as valid as spatial chunking</a:t>
            </a:r>
          </a:p>
          <a:p>
            <a:pPr lvl="1"/>
            <a:r>
              <a:rPr lang="en-US" dirty="0" smtClean="0"/>
              <a:t>Data oriented design </a:t>
            </a:r>
          </a:p>
          <a:p>
            <a:r>
              <a:rPr lang="en-US" dirty="0" smtClean="0"/>
              <a:t>Inter-chunk relationships</a:t>
            </a:r>
          </a:p>
          <a:p>
            <a:pPr lvl="1"/>
            <a:r>
              <a:rPr lang="en-US" dirty="0" smtClean="0"/>
              <a:t>Consistency differences</a:t>
            </a:r>
          </a:p>
          <a:p>
            <a:pPr lvl="1"/>
            <a:r>
              <a:rPr lang="en-US" dirty="0" smtClean="0"/>
              <a:t>Precision differences</a:t>
            </a:r>
          </a:p>
          <a:p>
            <a:pPr lvl="1"/>
            <a:r>
              <a:rPr lang="en-US" dirty="0" smtClean="0"/>
              <a:t>Delta relationships</a:t>
            </a:r>
          </a:p>
          <a:p>
            <a:r>
              <a:rPr lang="en-US" dirty="0" smtClean="0"/>
              <a:t>E.g. (M1,M2), (F1,F2), (G1,G2) are related: part of the same data structure, but M, F, G are related, so we would want M1 if we read F1 and or G1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370" y="1003376"/>
            <a:ext cx="3618130" cy="35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/>
              <a:t>Metadata searching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Fuzzy predictable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Sirocco Complicates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devices rather than a file system</a:t>
            </a:r>
          </a:p>
          <a:p>
            <a:pPr lvl="1"/>
            <a:r>
              <a:rPr lang="en-US" dirty="0" smtClean="0"/>
              <a:t>No built-in metadata operations as part of IO</a:t>
            </a:r>
            <a:endParaRPr lang="en-US" dirty="0"/>
          </a:p>
          <a:p>
            <a:r>
              <a:rPr lang="en-US" dirty="0" smtClean="0"/>
              <a:t>Distributed pieces EVERYWHERE</a:t>
            </a:r>
          </a:p>
          <a:p>
            <a:r>
              <a:rPr lang="en-US" dirty="0" smtClean="0"/>
              <a:t>Resilience copies</a:t>
            </a:r>
          </a:p>
          <a:p>
            <a:r>
              <a:rPr lang="en-US" dirty="0" smtClean="0"/>
              <a:t>Storage devices come and go</a:t>
            </a:r>
            <a:endParaRPr lang="en-US" dirty="0"/>
          </a:p>
          <a:p>
            <a:r>
              <a:rPr lang="en-US" dirty="0" smtClean="0"/>
              <a:t>Performance characteristics can vary considerably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is Hard, But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179576"/>
            <a:ext cx="4764024" cy="4997387"/>
          </a:xfrm>
        </p:spPr>
        <p:txBody>
          <a:bodyPr>
            <a:normAutofit/>
          </a:bodyPr>
          <a:lstStyle/>
          <a:p>
            <a:r>
              <a:rPr lang="en-US" dirty="0" smtClean="0"/>
              <a:t>General case: Search</a:t>
            </a:r>
          </a:p>
          <a:p>
            <a:r>
              <a:rPr lang="en-US" dirty="0" smtClean="0"/>
              <a:t>Use Proxies to enable caching of data and/or location</a:t>
            </a:r>
          </a:p>
          <a:p>
            <a:r>
              <a:rPr lang="en-US" dirty="0" smtClean="0"/>
              <a:t>Cooperative arrangement between clients</a:t>
            </a:r>
          </a:p>
          <a:p>
            <a:r>
              <a:rPr lang="en-US" dirty="0" smtClean="0"/>
              <a:t>Proxies demand exclusive write access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224" y="1082485"/>
            <a:ext cx="5555337" cy="49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SIRIUS Complicates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Pick a variety of storage targets based on data “importance”</a:t>
            </a:r>
          </a:p>
          <a:p>
            <a:endParaRPr lang="en-US" dirty="0"/>
          </a:p>
          <a:p>
            <a:r>
              <a:rPr lang="en-US" dirty="0" smtClean="0"/>
              <a:t>Different data “compression” on different data pieces</a:t>
            </a:r>
          </a:p>
          <a:p>
            <a:endParaRPr lang="en-US" dirty="0"/>
          </a:p>
          <a:p>
            <a:r>
              <a:rPr lang="en-US" dirty="0" smtClean="0"/>
              <a:t>Try to “guarantee” performance</a:t>
            </a:r>
          </a:p>
          <a:p>
            <a:pPr lvl="1"/>
            <a:r>
              <a:rPr lang="en-US" dirty="0" smtClean="0"/>
              <a:t>Need to consider decompression/regeneration time if multiple versions exist</a:t>
            </a:r>
          </a:p>
          <a:p>
            <a:pPr lvl="1"/>
            <a:endParaRPr lang="en-US" dirty="0"/>
          </a:p>
          <a:p>
            <a:r>
              <a:rPr lang="en-US" dirty="0" smtClean="0"/>
              <a:t>Enhance placement decision based on predicted future use</a:t>
            </a:r>
          </a:p>
          <a:p>
            <a:pPr lvl="1"/>
            <a:r>
              <a:rPr lang="en-US" dirty="0" smtClean="0"/>
              <a:t>Based on tracking previous use (which needs to be tracked somehow)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Pile vs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Pile </a:t>
            </a:r>
            <a:r>
              <a:rPr lang="en-US" dirty="0" smtClean="0"/>
              <a:t>systems are </a:t>
            </a:r>
            <a:r>
              <a:rPr lang="en-US" dirty="0"/>
              <a:t>capable of adding data with little ingest or metadata overhead or any placement </a:t>
            </a:r>
            <a:r>
              <a:rPr lang="en-US" dirty="0" smtClean="0"/>
              <a:t>restrictions</a:t>
            </a:r>
          </a:p>
          <a:p>
            <a:pPr lvl="1"/>
            <a:r>
              <a:rPr lang="en-US" dirty="0" smtClean="0"/>
              <a:t>They pay </a:t>
            </a:r>
            <a:r>
              <a:rPr lang="en-US" dirty="0"/>
              <a:t>the cost of finding data at the time at which the data is </a:t>
            </a:r>
            <a:r>
              <a:rPr lang="en-US" dirty="0" smtClean="0"/>
              <a:t>retrieved</a:t>
            </a:r>
          </a:p>
          <a:p>
            <a:r>
              <a:rPr lang="en-US" dirty="0"/>
              <a:t>F</a:t>
            </a:r>
            <a:r>
              <a:rPr lang="en-US" dirty="0" smtClean="0"/>
              <a:t>ile </a:t>
            </a:r>
            <a:r>
              <a:rPr lang="en-US" dirty="0"/>
              <a:t>systems </a:t>
            </a:r>
            <a:r>
              <a:rPr lang="en-US" dirty="0" smtClean="0"/>
              <a:t>maintain </a:t>
            </a:r>
            <a:r>
              <a:rPr lang="en-US" dirty="0"/>
              <a:t>metadata and coordinate placement to minimize the cost of finding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Pile</a:t>
            </a:r>
            <a:r>
              <a:rPr lang="en-US" dirty="0"/>
              <a:t> </a:t>
            </a:r>
            <a:r>
              <a:rPr lang="en-US" dirty="0" smtClean="0"/>
              <a:t>systems </a:t>
            </a:r>
            <a:r>
              <a:rPr lang="en-US" dirty="0"/>
              <a:t>enable </a:t>
            </a:r>
            <a:r>
              <a:rPr lang="en-US" dirty="0" smtClean="0"/>
              <a:t>efficient writes </a:t>
            </a:r>
            <a:r>
              <a:rPr lang="en-US" dirty="0"/>
              <a:t>and flexible placement because clients can write wherever there is free </a:t>
            </a:r>
            <a:r>
              <a:rPr lang="en-US" dirty="0" smtClean="0"/>
              <a:t>space with </a:t>
            </a:r>
            <a:r>
              <a:rPr lang="en-US" dirty="0"/>
              <a:t>little bookkeeping </a:t>
            </a:r>
            <a:r>
              <a:rPr lang="en-US" dirty="0" smtClean="0"/>
              <a:t>overhead</a:t>
            </a:r>
          </a:p>
          <a:p>
            <a:r>
              <a:rPr lang="en-US" dirty="0"/>
              <a:t>P</a:t>
            </a:r>
            <a:r>
              <a:rPr lang="en-US" dirty="0" smtClean="0"/>
              <a:t>ile </a:t>
            </a:r>
            <a:r>
              <a:rPr lang="en-US" dirty="0"/>
              <a:t>systems can have unbounded search times, especially </a:t>
            </a:r>
            <a:r>
              <a:rPr lang="en-US" dirty="0" smtClean="0"/>
              <a:t>when it </a:t>
            </a:r>
            <a:r>
              <a:rPr lang="en-US" dirty="0"/>
              <a:t>is unclear whether the resource actually exists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good example of a pile system design is Sirocco </a:t>
            </a:r>
            <a:r>
              <a:rPr lang="en-US" dirty="0" smtClean="0"/>
              <a:t>which offers </a:t>
            </a:r>
            <a:r>
              <a:rPr lang="en-US" dirty="0"/>
              <a:t>exceptionally flexible storage management.</a:t>
            </a:r>
          </a:p>
        </p:txBody>
      </p:sp>
    </p:spTree>
    <p:extLst>
      <p:ext uri="{BB962C8B-B14F-4D97-AF65-F5344CB8AC3E}">
        <p14:creationId xmlns:p14="http://schemas.microsoft.com/office/powerpoint/2010/main" val="3179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SIRIUS Building blocks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Description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Auditing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Refactoring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Metadata searching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Fuzzy predictable performance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End-to-End Data Path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295400"/>
            <a:ext cx="2654300" cy="2501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505200" y="1676401"/>
            <a:ext cx="1447800" cy="2804423"/>
            <a:chOff x="1981200" y="1676400"/>
            <a:chExt cx="1447800" cy="2804423"/>
          </a:xfrm>
        </p:grpSpPr>
        <p:grpSp>
          <p:nvGrpSpPr>
            <p:cNvPr id="13" name="Group 12"/>
            <p:cNvGrpSpPr/>
            <p:nvPr/>
          </p:nvGrpSpPr>
          <p:grpSpPr>
            <a:xfrm>
              <a:off x="2971800" y="1676400"/>
              <a:ext cx="228600" cy="1752600"/>
              <a:chOff x="2971800" y="1600200"/>
              <a:chExt cx="228600" cy="1752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971800" y="1600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971800" y="1981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971800" y="2362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71800" y="2743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71800" y="3124200"/>
                <a:ext cx="2286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3733800"/>
              <a:ext cx="838200" cy="4572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981200" y="4191000"/>
              <a:ext cx="1447800" cy="289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440 I/O Router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48200" y="914401"/>
            <a:ext cx="2095500" cy="4640021"/>
            <a:chOff x="3124200" y="914400"/>
            <a:chExt cx="2095500" cy="464002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000" y="914400"/>
              <a:ext cx="1790700" cy="32385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0" y="4343400"/>
              <a:ext cx="838200" cy="457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124200" y="4876800"/>
              <a:ext cx="1954772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SION </a:t>
              </a:r>
              <a:r>
                <a:rPr lang="en-US" sz="1400" dirty="0" err="1"/>
                <a:t>Infiniband</a:t>
              </a:r>
              <a:r>
                <a:rPr lang="en-US" sz="1400" dirty="0"/>
                <a:t> Network: 1600 ports, 56 </a:t>
              </a:r>
              <a:r>
                <a:rPr lang="en-US" sz="1400" dirty="0" err="1"/>
                <a:t>Gbit</a:t>
              </a:r>
              <a:r>
                <a:rPr lang="en-US" sz="1400" dirty="0"/>
                <a:t>/sec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05600" y="1295401"/>
            <a:ext cx="1954772" cy="4179231"/>
            <a:chOff x="5181600" y="1295400"/>
            <a:chExt cx="1954772" cy="417923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1600" y="1295400"/>
              <a:ext cx="838200" cy="2552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0200" y="4343400"/>
              <a:ext cx="698500" cy="4064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181600" y="4800600"/>
              <a:ext cx="1954772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Storage Servers (OSS), 288 Dell servers, 64GB RAM each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2601" y="914400"/>
            <a:ext cx="2763975" cy="4293722"/>
            <a:chOff x="228600" y="914400"/>
            <a:chExt cx="2763975" cy="42937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1600200"/>
              <a:ext cx="1993900" cy="1930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1951" y="914400"/>
              <a:ext cx="2280624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Titan Compute Cluster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600" y="4724400"/>
              <a:ext cx="1954772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18,688 compute node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and 299,008 cores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3733800"/>
              <a:ext cx="1257300" cy="6858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467600" y="457201"/>
            <a:ext cx="3181396" cy="5554421"/>
            <a:chOff x="5943600" y="457200"/>
            <a:chExt cx="3181396" cy="555442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3600" y="457200"/>
              <a:ext cx="2882900" cy="42799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4876800"/>
              <a:ext cx="1828800" cy="381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915196" y="5334000"/>
              <a:ext cx="2209800" cy="67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Enterprise Storage System: 36 DDN12K-40 controller pairs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Cross-Layer Metrics and Feature Extraction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levels, zoom-in and out</a:t>
            </a:r>
          </a:p>
          <a:p>
            <a:pPr lvl="1"/>
            <a:r>
              <a:rPr lang="en-US" dirty="0" smtClean="0"/>
              <a:t>Both storage (controller) and interconnect</a:t>
            </a:r>
          </a:p>
          <a:p>
            <a:pPr lvl="1"/>
            <a:r>
              <a:rPr lang="en-US" dirty="0" smtClean="0"/>
              <a:t>File system</a:t>
            </a:r>
          </a:p>
          <a:p>
            <a:pPr lvl="2"/>
            <a:r>
              <a:rPr lang="en-US" dirty="0" smtClean="0"/>
              <a:t>Local block-level and local file system </a:t>
            </a:r>
          </a:p>
          <a:p>
            <a:pPr lvl="2"/>
            <a:r>
              <a:rPr lang="en-US" dirty="0" smtClean="0"/>
              <a:t>Parallel file system level</a:t>
            </a:r>
          </a:p>
          <a:p>
            <a:pPr lvl="1"/>
            <a:r>
              <a:rPr lang="en-US" dirty="0" smtClean="0"/>
              <a:t>Middleware (cross-application)</a:t>
            </a:r>
          </a:p>
          <a:p>
            <a:pPr lvl="1"/>
            <a:r>
              <a:rPr lang="en-US" dirty="0" smtClean="0"/>
              <a:t>Application (MPI)</a:t>
            </a:r>
          </a:p>
          <a:p>
            <a:r>
              <a:rPr lang="en-US" dirty="0" smtClean="0"/>
              <a:t>Options: </a:t>
            </a:r>
          </a:p>
          <a:p>
            <a:pPr lvl="1"/>
            <a:r>
              <a:rPr lang="en-US" dirty="0" smtClean="0"/>
              <a:t>Platform-specific (detailed)</a:t>
            </a:r>
          </a:p>
          <a:p>
            <a:pPr lvl="1"/>
            <a:r>
              <a:rPr lang="en-US" dirty="0" smtClean="0"/>
              <a:t>Platform-agnostic (general)</a:t>
            </a:r>
          </a:p>
          <a:p>
            <a:pPr lvl="1"/>
            <a:r>
              <a:rPr lang="en-US" dirty="0" smtClean="0"/>
              <a:t>ML feature extractions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Autonomic Runtime Optimization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7435" y="3246122"/>
            <a:ext cx="11228832" cy="3096156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Objective (AO): 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requirement/objective/goal defined by the </a:t>
            </a:r>
            <a:r>
              <a:rPr lang="en-US" sz="2200" dirty="0" smtClean="0">
                <a:solidFill>
                  <a:srgbClr val="000000"/>
                </a:solidFill>
              </a:rPr>
              <a:t>user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</a:t>
            </a:r>
            <a:r>
              <a:rPr lang="en-US" sz="2200" i="1" dirty="0" smtClean="0">
                <a:solidFill>
                  <a:srgbClr val="FF0000"/>
                </a:solidFill>
              </a:rPr>
              <a:t>least: </a:t>
            </a:r>
            <a:r>
              <a:rPr lang="en-US" sz="2200" i="1" dirty="0">
                <a:solidFill>
                  <a:srgbClr val="FF0000"/>
                </a:solidFill>
              </a:rPr>
              <a:t>data movement, </a:t>
            </a:r>
            <a:r>
              <a:rPr lang="en-US" sz="2200" i="1" dirty="0" smtClean="0">
                <a:solidFill>
                  <a:srgbClr val="FF0000"/>
                </a:solidFill>
              </a:rPr>
              <a:t>end-to-end time, …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325AA3"/>
                </a:solidFill>
              </a:rPr>
              <a:t>Autonomic </a:t>
            </a:r>
            <a:r>
              <a:rPr lang="en-US" sz="2400" dirty="0">
                <a:solidFill>
                  <a:srgbClr val="325AA3"/>
                </a:solidFill>
              </a:rPr>
              <a:t>Policy (AP)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 </a:t>
            </a:r>
            <a:r>
              <a:rPr lang="en-US" sz="2200" dirty="0">
                <a:solidFill>
                  <a:srgbClr val="000000"/>
                </a:solidFill>
              </a:rPr>
              <a:t>rule defined to utilize one or more AM(s) to achieve an </a:t>
            </a:r>
            <a:r>
              <a:rPr lang="en-US" sz="2200" dirty="0" smtClean="0">
                <a:solidFill>
                  <a:srgbClr val="000000"/>
                </a:solidFill>
              </a:rPr>
              <a:t>AO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data placement adaptation, power consumption adaptation, etc.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AA3"/>
                </a:solidFill>
              </a:rPr>
              <a:t>Autonomic Mechanism (AM)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An </a:t>
            </a:r>
            <a:r>
              <a:rPr lang="en-US" sz="2200" dirty="0">
                <a:solidFill>
                  <a:srgbClr val="000000"/>
                </a:solidFill>
              </a:rPr>
              <a:t>Action that can be used to achieve an AO. </a:t>
            </a:r>
          </a:p>
          <a:p>
            <a:r>
              <a:rPr lang="en-US" sz="2200" i="1" dirty="0" smtClean="0">
                <a:solidFill>
                  <a:srgbClr val="FF0000"/>
                </a:solidFill>
              </a:rPr>
              <a:t>E.g</a:t>
            </a:r>
            <a:r>
              <a:rPr lang="en-US" sz="2200" i="1" dirty="0">
                <a:solidFill>
                  <a:srgbClr val="FF0000"/>
                </a:solidFill>
              </a:rPr>
              <a:t>. performing analytic in-situ, change data resolution, change data placement, etc.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251" y="824706"/>
            <a:ext cx="7239498" cy="22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53662"/>
            <a:ext cx="5567545" cy="42832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17716" y="5753241"/>
            <a:ext cx="5178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Garrett E. Granroth,</a:t>
            </a:r>
          </a:p>
          <a:p>
            <a:r>
              <a:rPr lang="en-US" dirty="0"/>
              <a:t>Neutron Data Analysis and Visualization </a:t>
            </a:r>
            <a:r>
              <a:rPr lang="en-US" dirty="0" smtClean="0"/>
              <a:t>Division, SNS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694" y="117908"/>
            <a:ext cx="5592600" cy="4454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859" y="4408430"/>
            <a:ext cx="11280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Important points for SIRIUS: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Data is at many places (local file system), Parallel File System, remote file systems, TAPE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Discovering data is very difficult, and the management is ad-hoc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78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Predictable Quality of 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25AA3"/>
                </a:solidFill>
              </a:rPr>
              <a:t>User</a:t>
            </a:r>
            <a:r>
              <a:rPr lang="en-US" dirty="0" smtClean="0">
                <a:solidFill>
                  <a:srgbClr val="325AA3"/>
                </a:solidFill>
              </a:rPr>
              <a:t>: </a:t>
            </a:r>
            <a:r>
              <a:rPr lang="en-US" dirty="0" smtClean="0"/>
              <a:t>Execute job description J in less than time T at resolution R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325AA3"/>
                </a:solidFill>
              </a:rPr>
              <a:t>System</a:t>
            </a:r>
            <a:r>
              <a:rPr lang="en-US" dirty="0" smtClean="0">
                <a:solidFill>
                  <a:srgbClr val="325AA3"/>
                </a:solidFill>
              </a:rPr>
              <a:t>: </a:t>
            </a:r>
            <a:r>
              <a:rPr lang="en-US" dirty="0" smtClean="0"/>
              <a:t>No, but I can do J in less than T at resolution R’ &lt; R, or can do Job at T’ &gt; T at resolution 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>
                <a:solidFill>
                  <a:srgbClr val="325AA3"/>
                </a:solidFill>
              </a:rPr>
              <a:t>User</a:t>
            </a:r>
            <a:r>
              <a:rPr lang="en-US" dirty="0" smtClean="0">
                <a:solidFill>
                  <a:srgbClr val="325AA3"/>
                </a:solidFill>
              </a:rPr>
              <a:t>: </a:t>
            </a:r>
            <a:r>
              <a:rPr lang="en-US" dirty="0" smtClean="0"/>
              <a:t>Execute J in less than T at resolution R’.</a:t>
            </a:r>
          </a:p>
        </p:txBody>
      </p:sp>
    </p:spTree>
    <p:extLst>
      <p:ext uri="{BB962C8B-B14F-4D97-AF65-F5344CB8AC3E}">
        <p14:creationId xmlns:p14="http://schemas.microsoft.com/office/powerpoint/2010/main" val="42789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25AA3"/>
                </a:solidFill>
              </a:rPr>
              <a:t>U</a:t>
            </a:r>
            <a:r>
              <a:rPr lang="en-US" b="1" dirty="0" smtClean="0">
                <a:solidFill>
                  <a:srgbClr val="325AA3"/>
                </a:solidFill>
              </a:rPr>
              <a:t>ser: Declarative Job Description</a:t>
            </a:r>
          </a:p>
          <a:p>
            <a:pPr lvl="1"/>
            <a:r>
              <a:rPr lang="en-US" dirty="0" smtClean="0"/>
              <a:t>Describes workload</a:t>
            </a:r>
          </a:p>
          <a:p>
            <a:pPr lvl="1"/>
            <a:r>
              <a:rPr lang="en-US" dirty="0" smtClean="0"/>
              <a:t>Demands latency and resolution guarantees</a:t>
            </a:r>
          </a:p>
          <a:p>
            <a:r>
              <a:rPr lang="en-US" b="1" dirty="0" smtClean="0">
                <a:solidFill>
                  <a:srgbClr val="325AA3"/>
                </a:solidFill>
              </a:rPr>
              <a:t>System: Admission control</a:t>
            </a:r>
            <a:r>
              <a:rPr lang="en-US" dirty="0" smtClean="0">
                <a:solidFill>
                  <a:srgbClr val="325AA3"/>
                </a:solidFill>
              </a:rPr>
              <a:t> </a:t>
            </a:r>
          </a:p>
          <a:p>
            <a:pPr lvl="1"/>
            <a:r>
              <a:rPr lang="en-US" dirty="0" smtClean="0"/>
              <a:t>Knows about current system utilization and obligations</a:t>
            </a:r>
          </a:p>
          <a:p>
            <a:pPr lvl="1"/>
            <a:r>
              <a:rPr lang="en-US" dirty="0" smtClean="0"/>
              <a:t>Discovers possible latency/resolution trade-offs by online sampling</a:t>
            </a:r>
          </a:p>
          <a:p>
            <a:pPr lvl="1"/>
            <a:r>
              <a:rPr lang="en-US" dirty="0" smtClean="0"/>
              <a:t>Guarantees or rejects new obligations</a:t>
            </a:r>
          </a:p>
          <a:p>
            <a:pPr lvl="1"/>
            <a:r>
              <a:rPr lang="en-US" dirty="0" smtClean="0"/>
              <a:t>Assigns deadlines to workflows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25AA3"/>
                </a:solidFill>
              </a:rPr>
              <a:t>Scalable control plane</a:t>
            </a:r>
          </a:p>
          <a:p>
            <a:pPr lvl="1"/>
            <a:r>
              <a:rPr lang="en-US" dirty="0" smtClean="0"/>
              <a:t>Tracks data placement and resolution by storage tier (memory/flash/disk/tape)</a:t>
            </a:r>
          </a:p>
          <a:p>
            <a:pPr lvl="1"/>
            <a:r>
              <a:rPr lang="en-US" dirty="0" smtClean="0"/>
              <a:t>Monitors resource utilization (CPU, network, memory, storage, </a:t>
            </a:r>
            <a:r>
              <a:rPr lang="is-IS" dirty="0" smtClean="0"/>
              <a:t>…)</a:t>
            </a:r>
          </a:p>
          <a:p>
            <a:pPr lvl="1"/>
            <a:r>
              <a:rPr lang="is-IS" dirty="0" smtClean="0"/>
              <a:t>Configures schedulers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Schedulers</a:t>
            </a:r>
          </a:p>
          <a:p>
            <a:pPr lvl="1"/>
            <a:r>
              <a:rPr lang="en-US" dirty="0" smtClean="0"/>
              <a:t>Allocates resources to workflows: how much</a:t>
            </a:r>
          </a:p>
          <a:p>
            <a:pPr lvl="1"/>
            <a:r>
              <a:rPr lang="en-US" dirty="0" smtClean="0"/>
              <a:t>Dispatches resources to workflows: when</a:t>
            </a:r>
          </a:p>
          <a:p>
            <a:pPr lvl="1"/>
            <a:r>
              <a:rPr lang="is-IS" dirty="0" smtClean="0"/>
              <a:t>Bills workflows for resource utilization</a:t>
            </a:r>
          </a:p>
          <a:p>
            <a:r>
              <a:rPr lang="is-IS" b="1" dirty="0" smtClean="0">
                <a:solidFill>
                  <a:srgbClr val="325AA3"/>
                </a:solidFill>
              </a:rPr>
              <a:t>Online Sampling</a:t>
            </a:r>
          </a:p>
          <a:p>
            <a:pPr lvl="1"/>
            <a:r>
              <a:rPr lang="is-IS" dirty="0" smtClean="0"/>
              <a:t>Probes how quickly particular data can be retrieved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25AA3"/>
                </a:solidFill>
              </a:rPr>
              <a:t>Scalable</a:t>
            </a:r>
            <a:r>
              <a:rPr lang="en-US" dirty="0" smtClean="0"/>
              <a:t> admission control</a:t>
            </a:r>
          </a:p>
          <a:p>
            <a:pPr lvl="1"/>
            <a:r>
              <a:rPr lang="en-US" dirty="0" smtClean="0"/>
              <a:t>Need scalable control plane (leverage existing work on causal metadata propagation and online sampling for latency/error trade-offs)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Resource-specific</a:t>
            </a:r>
            <a:r>
              <a:rPr lang="en-US" dirty="0" smtClean="0"/>
              <a:t> schedulers to make performance of resource predictable</a:t>
            </a:r>
          </a:p>
          <a:p>
            <a:pPr lvl="1"/>
            <a:r>
              <a:rPr lang="en-US" dirty="0" smtClean="0"/>
              <a:t>Example: read/write separation at flash devices</a:t>
            </a:r>
          </a:p>
          <a:p>
            <a:r>
              <a:rPr lang="en-US" dirty="0" smtClean="0">
                <a:solidFill>
                  <a:srgbClr val="325AA3"/>
                </a:solidFill>
              </a:rPr>
              <a:t>Online sampling </a:t>
            </a:r>
            <a:r>
              <a:rPr lang="en-US" dirty="0" smtClean="0"/>
              <a:t>to provide quick latency/resolution trade-offs</a:t>
            </a:r>
          </a:p>
          <a:p>
            <a:pPr lvl="1"/>
            <a:r>
              <a:rPr lang="en-US" dirty="0" smtClean="0"/>
              <a:t>Without significantly interfering with ongoing workload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Sirius is attempting to redefine I/O based on key findings</a:t>
            </a:r>
          </a:p>
          <a:p>
            <a:pPr lvl="1"/>
            <a:r>
              <a:rPr lang="en-US" dirty="0" smtClean="0"/>
              <a:t>I/O abstractions (</a:t>
            </a:r>
            <a:r>
              <a:rPr lang="en-US" dirty="0" err="1" smtClean="0"/>
              <a:t>Posix</a:t>
            </a:r>
            <a:r>
              <a:rPr lang="en-US" dirty="0" smtClean="0"/>
              <a:t>) do not give the system enough information to fully optimize</a:t>
            </a:r>
          </a:p>
          <a:p>
            <a:pPr lvl="1"/>
            <a:r>
              <a:rPr lang="en-US" dirty="0" smtClean="0"/>
              <a:t>Data is too big to keep in one place and current systems purge data without user intervention</a:t>
            </a:r>
          </a:p>
          <a:p>
            <a:pPr lvl="1"/>
            <a:r>
              <a:rPr lang="en-US" dirty="0" smtClean="0"/>
              <a:t>Variability is too large, and users are not in control of their data</a:t>
            </a:r>
            <a:endParaRPr lang="en-US" dirty="0"/>
          </a:p>
          <a:p>
            <a:r>
              <a:rPr lang="en-US" dirty="0" smtClean="0"/>
              <a:t>Scientific Data is not random data</a:t>
            </a:r>
          </a:p>
          <a:p>
            <a:pPr lvl="1"/>
            <a:r>
              <a:rPr lang="en-US" dirty="0" smtClean="0"/>
              <a:t>There is content to the data</a:t>
            </a:r>
          </a:p>
          <a:p>
            <a:r>
              <a:rPr lang="en-US" dirty="0" smtClean="0"/>
              <a:t>Auditing calculations to prioritize, reduce data sizes but keep the information is critical to reduce the time </a:t>
            </a:r>
            <a:r>
              <a:rPr lang="en-US" smtClean="0"/>
              <a:t>of understanding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79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77800"/>
            <a:ext cx="8899525" cy="1362242"/>
          </a:xfrm>
        </p:spPr>
        <p:txBody>
          <a:bodyPr/>
          <a:lstStyle/>
          <a:p>
            <a:r>
              <a:rPr lang="en-US" altLang="zh-CN" sz="8000" dirty="0"/>
              <a:t>Questions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"/>
    </mc:Choice>
    <mc:Fallback xmlns="">
      <p:transition spd="slow" advTm="55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Sources</a:t>
            </a:r>
          </a:p>
          <a:p>
            <a:pPr lvl="1"/>
            <a:r>
              <a:rPr lang="en-US" dirty="0" smtClean="0"/>
              <a:t>Comes from experimental and simulation</a:t>
            </a:r>
            <a:br>
              <a:rPr lang="en-US" dirty="0" smtClean="0"/>
            </a:br>
            <a:r>
              <a:rPr lang="en-US" dirty="0" smtClean="0"/>
              <a:t> sources</a:t>
            </a:r>
          </a:p>
          <a:p>
            <a:r>
              <a:rPr lang="en-US" dirty="0" smtClean="0"/>
              <a:t>Complex workflows for processing</a:t>
            </a:r>
          </a:p>
          <a:p>
            <a:pPr lvl="1"/>
            <a:r>
              <a:rPr lang="en-US" dirty="0" smtClean="0"/>
              <a:t>Analysis </a:t>
            </a:r>
          </a:p>
          <a:p>
            <a:pPr lvl="1"/>
            <a:r>
              <a:rPr lang="en-US" dirty="0" smtClean="0"/>
              <a:t>Visualization</a:t>
            </a:r>
          </a:p>
          <a:p>
            <a:r>
              <a:rPr lang="en-US" dirty="0" smtClean="0"/>
              <a:t>Storage hierarchy </a:t>
            </a:r>
          </a:p>
          <a:p>
            <a:pPr lvl="1"/>
            <a:r>
              <a:rPr lang="en-US" dirty="0" smtClean="0"/>
              <a:t>Local machine NVRAM</a:t>
            </a:r>
          </a:p>
          <a:p>
            <a:pPr lvl="1"/>
            <a:r>
              <a:rPr lang="en-US" dirty="0" smtClean="0"/>
              <a:t>Parallel file system</a:t>
            </a:r>
          </a:p>
          <a:p>
            <a:pPr lvl="1"/>
            <a:r>
              <a:rPr lang="en-US" dirty="0" smtClean="0"/>
              <a:t>Tape</a:t>
            </a:r>
          </a:p>
          <a:p>
            <a:pPr lvl="1"/>
            <a:r>
              <a:rPr lang="en-US" dirty="0" smtClean="0"/>
              <a:t>Cloud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883" y="1188720"/>
            <a:ext cx="6222613" cy="49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Next Generation doe computing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6014" y="826713"/>
            <a:ext cx="8619972" cy="548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 smtClean="0"/>
              <a:t>Most files on the parallel file system are tiny!</a:t>
            </a:r>
            <a:endParaRPr lang="en-US" sz="39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0733571"/>
              </p:ext>
            </p:extLst>
          </p:nvPr>
        </p:nvGraphicFramePr>
        <p:xfrm>
          <a:off x="573741" y="779929"/>
          <a:ext cx="11161059" cy="5602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33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 smtClean="0"/>
              <a:t>Motivation (</a:t>
            </a:r>
            <a:r>
              <a:rPr lang="en-US" sz="5300" dirty="0"/>
              <a:t>SSIO </a:t>
            </a:r>
            <a:r>
              <a:rPr lang="en-US" sz="5300" dirty="0" smtClean="0"/>
              <a:t>report findings)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Autofit/>
          </a:bodyPr>
          <a:lstStyle/>
          <a:p>
            <a:r>
              <a:rPr lang="en-US" dirty="0"/>
              <a:t>Scientists desire increasingly complex and specialized data abstractions that </a:t>
            </a:r>
            <a:r>
              <a:rPr lang="en-US" dirty="0">
                <a:solidFill>
                  <a:srgbClr val="C00000"/>
                </a:solidFill>
              </a:rPr>
              <a:t>improve their productivity </a:t>
            </a:r>
            <a:r>
              <a:rPr lang="en-US" dirty="0"/>
              <a:t>and the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  <a:r>
              <a:rPr lang="en-US" dirty="0"/>
              <a:t> of their </a:t>
            </a:r>
            <a:r>
              <a:rPr lang="en-US" dirty="0" smtClean="0"/>
              <a:t>science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Standard </a:t>
            </a:r>
            <a:r>
              <a:rPr lang="en-US" dirty="0">
                <a:solidFill>
                  <a:srgbClr val="C00000"/>
                </a:solidFill>
              </a:rPr>
              <a:t>methods </a:t>
            </a:r>
            <a:r>
              <a:rPr lang="en-US" dirty="0"/>
              <a:t>(e.g., parallel file systems, archival storage management systems) </a:t>
            </a:r>
            <a:r>
              <a:rPr lang="en-US" dirty="0">
                <a:solidFill>
                  <a:srgbClr val="C00000"/>
                </a:solidFill>
              </a:rPr>
              <a:t>of storage organization </a:t>
            </a:r>
            <a:r>
              <a:rPr lang="en-US" dirty="0"/>
              <a:t>must dramatically </a:t>
            </a:r>
            <a:r>
              <a:rPr lang="en-US" dirty="0" smtClean="0"/>
              <a:t>change to </a:t>
            </a:r>
            <a:r>
              <a:rPr lang="en-US" dirty="0"/>
              <a:t>provide effective SSIO for future </a:t>
            </a:r>
            <a:r>
              <a:rPr lang="en-US" dirty="0" smtClean="0"/>
              <a:t>platforms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en-US" dirty="0" smtClean="0"/>
              <a:t>cientists </a:t>
            </a:r>
            <a:r>
              <a:rPr lang="en-US" dirty="0"/>
              <a:t>need an </a:t>
            </a:r>
            <a:r>
              <a:rPr lang="en-US" dirty="0">
                <a:solidFill>
                  <a:srgbClr val="C00000"/>
                </a:solidFill>
              </a:rPr>
              <a:t>integrated, coherent view of the storage resources </a:t>
            </a:r>
            <a:r>
              <a:rPr lang="en-US" dirty="0" smtClean="0"/>
              <a:t>and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common method of managing and accessing data </a:t>
            </a:r>
            <a:r>
              <a:rPr lang="en-US" dirty="0"/>
              <a:t>on these </a:t>
            </a:r>
            <a:r>
              <a:rPr lang="en-US" dirty="0" smtClean="0"/>
              <a:t>resources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1807" y="782344"/>
            <a:ext cx="8978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http://science.energy.gov/~/media/grants/pdf/lab-announcements/2015/LAB_15-1338.pdf</a:t>
            </a:r>
          </a:p>
        </p:txBody>
      </p:sp>
    </p:spTree>
    <p:extLst>
      <p:ext uri="{BB962C8B-B14F-4D97-AF65-F5344CB8AC3E}">
        <p14:creationId xmlns:p14="http://schemas.microsoft.com/office/powerpoint/2010/main" val="7629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6087</TotalTime>
  <Words>3209</Words>
  <Application>Microsoft Office PowerPoint</Application>
  <PresentationFormat>Widescreen</PresentationFormat>
  <Paragraphs>550</Paragraphs>
  <Slides>55</Slides>
  <Notes>8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ＭＳ Ｐゴシック</vt:lpstr>
      <vt:lpstr>宋体</vt:lpstr>
      <vt:lpstr>Arial</vt:lpstr>
      <vt:lpstr>Bloodthirsty</vt:lpstr>
      <vt:lpstr>Broadway</vt:lpstr>
      <vt:lpstr>Calibri</vt:lpstr>
      <vt:lpstr>Cambria</vt:lpstr>
      <vt:lpstr>Cambria Math</vt:lpstr>
      <vt:lpstr>Courier New</vt:lpstr>
      <vt:lpstr>Office Theme</vt:lpstr>
      <vt:lpstr>Binary Worksheet</vt:lpstr>
      <vt:lpstr>SCIENCE-DRIVEN DATA MANAGEMENT FOR MULTI-TIERED STORAGE</vt:lpstr>
      <vt:lpstr>Outline</vt:lpstr>
      <vt:lpstr>Where do we spend our time in science</vt:lpstr>
      <vt:lpstr>Data Intensive Science</vt:lpstr>
      <vt:lpstr>PowerPoint Presentation</vt:lpstr>
      <vt:lpstr>Data Life Cycle</vt:lpstr>
      <vt:lpstr>Next Generation doe computing</vt:lpstr>
      <vt:lpstr>Most files on the parallel file system are tiny!</vt:lpstr>
      <vt:lpstr>Motivation (SSIO report findings)</vt:lpstr>
      <vt:lpstr>Near Term SSIO Research Priorities</vt:lpstr>
      <vt:lpstr>What’s broken?</vt:lpstr>
      <vt:lpstr>Two Basic principles of Sirius</vt:lpstr>
      <vt:lpstr>SIRIUS Research Goals</vt:lpstr>
      <vt:lpstr>Sirius r&amp;D</vt:lpstr>
      <vt:lpstr>Outline</vt:lpstr>
      <vt:lpstr>our work is built on</vt:lpstr>
      <vt:lpstr>ADIOS</vt:lpstr>
      <vt:lpstr>PowerPoint Presentation</vt:lpstr>
      <vt:lpstr>DataSpaces</vt:lpstr>
      <vt:lpstr>The Sirocco Object Store - SOS</vt:lpstr>
      <vt:lpstr>Core Design Principles of SIROCCO</vt:lpstr>
      <vt:lpstr>Outline</vt:lpstr>
      <vt:lpstr>Data Descriptions</vt:lpstr>
      <vt:lpstr>Conceptual APIs (for writing)</vt:lpstr>
      <vt:lpstr>Conceptual APIs (for reading)</vt:lpstr>
      <vt:lpstr>New twists</vt:lpstr>
      <vt:lpstr>Outline</vt:lpstr>
      <vt:lpstr>New techniques for “Data Intensive Science”</vt:lpstr>
      <vt:lpstr>Basic quantities in Information Theory</vt:lpstr>
      <vt:lpstr>Relevance to Data Storage</vt:lpstr>
      <vt:lpstr>Current practices of today</vt:lpstr>
      <vt:lpstr>Compression with an interpolation auditor</vt:lpstr>
      <vt:lpstr>Other types of auditors</vt:lpstr>
      <vt:lpstr>Other ways to refactor</vt:lpstr>
      <vt:lpstr>Outline</vt:lpstr>
      <vt:lpstr>Computer science challenges in Data Refactoring</vt:lpstr>
      <vt:lpstr>Memory/Storage arrangement</vt:lpstr>
      <vt:lpstr>Data Refactoring and Utility Functions</vt:lpstr>
      <vt:lpstr>Utility and the User</vt:lpstr>
      <vt:lpstr>Relationships between data chunks</vt:lpstr>
      <vt:lpstr>Outline</vt:lpstr>
      <vt:lpstr>Sirocco Complicates Metadata</vt:lpstr>
      <vt:lpstr>Reading is Hard, But Possible</vt:lpstr>
      <vt:lpstr>SIRIUS Complicates Metadata</vt:lpstr>
      <vt:lpstr>Pile vs file system</vt:lpstr>
      <vt:lpstr>Outline</vt:lpstr>
      <vt:lpstr>The End-to-End Data Path</vt:lpstr>
      <vt:lpstr>Cross-Layer Metrics and Feature Extraction</vt:lpstr>
      <vt:lpstr>Autonomic Runtime Optimization</vt:lpstr>
      <vt:lpstr>Predictable Quality of Service</vt:lpstr>
      <vt:lpstr>System Interface</vt:lpstr>
      <vt:lpstr>System Mechanisms</vt:lpstr>
      <vt:lpstr>Challenges</vt:lpstr>
      <vt:lpstr>Summary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Klasky, Scott A.</dc:creator>
  <cp:lastModifiedBy>Klasky, Scott A.</cp:lastModifiedBy>
  <cp:revision>150</cp:revision>
  <dcterms:created xsi:type="dcterms:W3CDTF">2015-09-28T14:49:49Z</dcterms:created>
  <dcterms:modified xsi:type="dcterms:W3CDTF">2015-10-27T21:11:00Z</dcterms:modified>
</cp:coreProperties>
</file>